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85" r:id="rId2"/>
    <p:sldId id="286" r:id="rId3"/>
    <p:sldId id="287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309" r:id="rId26"/>
    <p:sldId id="310" r:id="rId27"/>
    <p:sldId id="311" r:id="rId28"/>
    <p:sldId id="312" r:id="rId29"/>
    <p:sldId id="313" r:id="rId30"/>
    <p:sldId id="314" r:id="rId31"/>
    <p:sldId id="315" r:id="rId32"/>
    <p:sldId id="316" r:id="rId33"/>
    <p:sldId id="317" r:id="rId3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727"/>
  </p:normalViewPr>
  <p:slideViewPr>
    <p:cSldViewPr snapToGrid="0" snapToObjects="1">
      <p:cViewPr varScale="1">
        <p:scale>
          <a:sx n="88" d="100"/>
          <a:sy n="88" d="100"/>
        </p:scale>
        <p:origin x="9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5A579-3328-D24E-A55E-9C7682C06BBE}" type="datetimeFigureOut">
              <a:rPr lang="it-IT" smtClean="0"/>
              <a:t>14/02/19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21E504-2BE2-3B49-94B5-AD1EA4715940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2609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 dello schema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5536B-AC1C-364D-B4F8-88B59A3C8C11}" type="datetimeFigureOut">
              <a:rPr lang="it-IT" smtClean="0"/>
              <a:t>14/02/19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ABE7F-98D6-6845-B5B2-54F054A7A2E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7736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 dello schema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5536B-AC1C-364D-B4F8-88B59A3C8C11}" type="datetimeFigureOut">
              <a:rPr lang="it-IT" smtClean="0"/>
              <a:t>14/02/19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ABE7F-98D6-6845-B5B2-54F054A7A2E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535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 dello schema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5536B-AC1C-364D-B4F8-88B59A3C8C11}" type="datetimeFigureOut">
              <a:rPr lang="it-IT" smtClean="0"/>
              <a:t>14/02/19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ABE7F-98D6-6845-B5B2-54F054A7A2E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42269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6233" y="304801"/>
            <a:ext cx="10668000" cy="1216025"/>
          </a:xfrm>
        </p:spPr>
        <p:txBody>
          <a:bodyPr/>
          <a:lstStyle/>
          <a:p>
            <a:r>
              <a:rPr lang="it-IT" smtClean="0"/>
              <a:t>Fare clic per modificare lo stile del titolo dello schema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755651" y="1752600"/>
            <a:ext cx="10668000" cy="4267200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12800" y="6245225"/>
            <a:ext cx="2641600" cy="47625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641600" cy="476250"/>
          </a:xfrm>
        </p:spPr>
        <p:txBody>
          <a:bodyPr/>
          <a:lstStyle>
            <a:lvl1pPr>
              <a:defRPr/>
            </a:lvl1pPr>
          </a:lstStyle>
          <a:p>
            <a:fld id="{A5606006-5BAF-EA42-A959-77612E069BA7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59951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 dello schema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5536B-AC1C-364D-B4F8-88B59A3C8C11}" type="datetimeFigureOut">
              <a:rPr lang="it-IT" smtClean="0"/>
              <a:t>14/02/19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ABE7F-98D6-6845-B5B2-54F054A7A2E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2325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 dello schema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5536B-AC1C-364D-B4F8-88B59A3C8C11}" type="datetimeFigureOut">
              <a:rPr lang="it-IT" smtClean="0"/>
              <a:t>14/02/19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ABE7F-98D6-6845-B5B2-54F054A7A2E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5998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 dello schema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5536B-AC1C-364D-B4F8-88B59A3C8C11}" type="datetimeFigureOut">
              <a:rPr lang="it-IT" smtClean="0"/>
              <a:t>14/02/19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ABE7F-98D6-6845-B5B2-54F054A7A2E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8333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 dello schema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5536B-AC1C-364D-B4F8-88B59A3C8C11}" type="datetimeFigureOut">
              <a:rPr lang="it-IT" smtClean="0"/>
              <a:t>14/02/19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ABE7F-98D6-6845-B5B2-54F054A7A2E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2575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 dello schema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5536B-AC1C-364D-B4F8-88B59A3C8C11}" type="datetimeFigureOut">
              <a:rPr lang="it-IT" smtClean="0"/>
              <a:t>14/02/19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ABE7F-98D6-6845-B5B2-54F054A7A2E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2582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5536B-AC1C-364D-B4F8-88B59A3C8C11}" type="datetimeFigureOut">
              <a:rPr lang="it-IT" smtClean="0"/>
              <a:t>14/02/19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ABE7F-98D6-6845-B5B2-54F054A7A2E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3844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 dello schema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5536B-AC1C-364D-B4F8-88B59A3C8C11}" type="datetimeFigureOut">
              <a:rPr lang="it-IT" smtClean="0"/>
              <a:t>14/02/19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ABE7F-98D6-6845-B5B2-54F054A7A2E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090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 dello schema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5536B-AC1C-364D-B4F8-88B59A3C8C11}" type="datetimeFigureOut">
              <a:rPr lang="it-IT" smtClean="0"/>
              <a:t>14/02/19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ABE7F-98D6-6845-B5B2-54F054A7A2E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7003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 dello schema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5536B-AC1C-364D-B4F8-88B59A3C8C11}" type="datetimeFigureOut">
              <a:rPr lang="it-IT" smtClean="0"/>
              <a:t>14/02/19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8ABE7F-98D6-6845-B5B2-54F054A7A2E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2942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Scanner\paesaggio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paesaggi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557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1524000" y="0"/>
            <a:ext cx="9144000" cy="3762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b="1">
                <a:solidFill>
                  <a:schemeClr val="bg1"/>
                </a:solidFill>
                <a:latin typeface="Arial" charset="0"/>
              </a:rPr>
              <a:t>Il paesaggio europeo nell’era glaciale  da 20.000 a 12.000 anni</a:t>
            </a:r>
            <a:r>
              <a:rPr lang="it-IT" altLang="it-IT" b="1">
                <a:latin typeface="Arial" charset="0"/>
              </a:rPr>
              <a:t> fa</a:t>
            </a: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1524000" y="5805489"/>
            <a:ext cx="9144000" cy="8350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600" b="1">
                <a:latin typeface="Arial" charset="0"/>
              </a:rPr>
              <a:t>Spesse coltri di ghiaccio si erano accumulate sulle montagne  e sugli altipiani e il livello del mare era più basso di circa 100 m. Sulle montagne più basse e sulle colline si estende una coltre di muschi e licheni (tundra) , non vi sono alberi d’alto fusto ,….</a:t>
            </a:r>
            <a:r>
              <a:rPr lang="it-IT" altLang="it-IT" sz="160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3996723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Scanner\paesaggio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476251"/>
            <a:ext cx="8820150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3216275" y="1"/>
            <a:ext cx="6192838" cy="409575"/>
          </a:xfrm>
          <a:prstGeom prst="rect">
            <a:avLst/>
          </a:prstGeom>
          <a:noFill/>
          <a:ln w="12700" cap="sq">
            <a:solidFill>
              <a:srgbClr val="FF33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2000" b="1"/>
              <a:t>In quale ambiente vivevano</a:t>
            </a:r>
            <a:endParaRPr lang="it-IT" altLang="it-IT" sz="2000"/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1919288" y="4940301"/>
            <a:ext cx="874871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2000"/>
              <a:t>I gruppi umani di Cro-Magnon vissero nella Francia meridionale, quando il clima era secco e molto rigido: le estati erano brevi e gli inverni molto lunghi e nevosi. La temperatura invernale si abbassava fino a 40° sotto zero</a:t>
            </a:r>
            <a:r>
              <a:rPr lang="it-IT" altLang="it-IT" sz="2000" u="sng"/>
              <a:t>; montagne</a:t>
            </a:r>
            <a:r>
              <a:rPr lang="it-IT" altLang="it-IT" sz="2000"/>
              <a:t>, </a:t>
            </a:r>
            <a:r>
              <a:rPr lang="it-IT" altLang="it-IT" sz="2000" u="sng"/>
              <a:t>colline</a:t>
            </a:r>
            <a:r>
              <a:rPr lang="it-IT" altLang="it-IT" sz="2000"/>
              <a:t> e ampie estensioni di pianura erano ghiacciate e ricoperte di muschi e licheni</a:t>
            </a:r>
            <a:r>
              <a:rPr lang="it-IT" altLang="it-IT" sz="2400">
                <a:latin typeface="Times New Roman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3622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paesaggi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557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1524000" y="0"/>
            <a:ext cx="9144000" cy="3762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b="1">
                <a:solidFill>
                  <a:schemeClr val="bg1"/>
                </a:solidFill>
                <a:latin typeface="Arial" charset="0"/>
              </a:rPr>
              <a:t>Il paesaggio europeo nell’era glaciale  da 20.000 a 12.000 anni</a:t>
            </a:r>
            <a:r>
              <a:rPr lang="it-IT" altLang="it-IT" b="1">
                <a:latin typeface="Arial" charset="0"/>
              </a:rPr>
              <a:t> fa</a:t>
            </a:r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1524000" y="5805489"/>
            <a:ext cx="9144000" cy="8350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600" b="1">
                <a:latin typeface="Arial" charset="0"/>
              </a:rPr>
              <a:t>Spesse coltri di ghiaccio si erano accumulate sulle montagne  e sugli altipiani e il livello del mare era più basso di circa 100 m. Sulle montagne più basse e sulle colline si estende una coltre di muschi e licheni (tundra) , non vi sono alberi d’alto fusto ,….</a:t>
            </a:r>
            <a:r>
              <a:rPr lang="it-IT" altLang="it-IT" sz="160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4902413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mediterraneo 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37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6167439" y="1"/>
            <a:ext cx="40671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400">
                <a:latin typeface="Arial" charset="0"/>
              </a:rPr>
              <a:t>G. Mezzetti , Storia e ambiente</a:t>
            </a:r>
            <a:r>
              <a:rPr lang="it-IT" altLang="it-IT">
                <a:latin typeface="Arial" charset="0"/>
              </a:rPr>
              <a:t> </a:t>
            </a:r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1703388" y="6524626"/>
            <a:ext cx="5905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>
                <a:latin typeface="Tahoma" charset="0"/>
              </a:rPr>
              <a:t>Da dove proviene l’uomo Sapiens  Sapiens ?</a:t>
            </a:r>
          </a:p>
        </p:txBody>
      </p:sp>
    </p:spTree>
    <p:extLst>
      <p:ext uri="{BB962C8B-B14F-4D97-AF65-F5344CB8AC3E}">
        <p14:creationId xmlns:p14="http://schemas.microsoft.com/office/powerpoint/2010/main" val="205042536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MX-2700N_20110128_180518_Pic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1703389" y="1"/>
            <a:ext cx="5616575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accent2"/>
              </a:buClr>
              <a:buFont typeface="Wingdings" charset="2"/>
              <a:buNone/>
            </a:pPr>
            <a:r>
              <a:rPr lang="it-IT" altLang="it-IT">
                <a:solidFill>
                  <a:schemeClr val="bg1"/>
                </a:solidFill>
              </a:rPr>
              <a:t>Il Neolitico in Europa 10000-3.000 anni fa  </a:t>
            </a:r>
          </a:p>
          <a:p>
            <a:pPr>
              <a:spcBef>
                <a:spcPct val="50000"/>
              </a:spcBef>
            </a:pPr>
            <a:endParaRPr lang="it-IT" altLang="it-IT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958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ln>
            <a:solidFill>
              <a:srgbClr val="FF33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it-IT" altLang="it-IT" sz="3400"/>
              <a:t>Lettura guidata per ricavare informazioni e inferenze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 typeface="Wingdings" charset="2"/>
              <a:buNone/>
            </a:pPr>
            <a:r>
              <a:rPr lang="it-IT" altLang="it-IT" sz="2100"/>
              <a:t>Sono trascorsi circa 30.000 anni dalla prima immagine, cosa vedi?</a:t>
            </a:r>
          </a:p>
          <a:p>
            <a:pPr>
              <a:lnSpc>
                <a:spcPct val="80000"/>
              </a:lnSpc>
            </a:pPr>
            <a:r>
              <a:rPr lang="it-IT" altLang="it-IT" sz="2100"/>
              <a:t>L’uomo rappresentato è simile a quello di C. M?  Come è vestito? Cosa porta ai piedi? Cosa porta sulle spalle? Accanto all’uomo quale animale riconosci?</a:t>
            </a:r>
          </a:p>
          <a:p>
            <a:pPr>
              <a:lnSpc>
                <a:spcPct val="80000"/>
              </a:lnSpc>
            </a:pPr>
            <a:r>
              <a:rPr lang="it-IT" altLang="it-IT" sz="2100"/>
              <a:t>La ragazza  e il ragazzo cosa stanno facendo? Cosa hanno in mano? Cosa ha imparato a fare l’uomo? Raccoglie frutti spontanei o coltiva la terra? </a:t>
            </a:r>
          </a:p>
          <a:p>
            <a:pPr>
              <a:lnSpc>
                <a:spcPct val="80000"/>
              </a:lnSpc>
            </a:pPr>
            <a:r>
              <a:rPr lang="it-IT" altLang="it-IT" sz="2100"/>
              <a:t>Cosa sta facendo la donna accanto alla capanna?</a:t>
            </a:r>
          </a:p>
          <a:p>
            <a:pPr>
              <a:lnSpc>
                <a:spcPct val="80000"/>
              </a:lnSpc>
            </a:pPr>
            <a:r>
              <a:rPr lang="it-IT" altLang="it-IT" sz="2100"/>
              <a:t>Le abitazioni  che vedi sullo sfondo come e di quale materiale sono fatte? Sono facili da trasportare? L’uomo è sedentario o nomade?  </a:t>
            </a:r>
          </a:p>
          <a:p>
            <a:pPr>
              <a:lnSpc>
                <a:spcPct val="80000"/>
              </a:lnSpc>
            </a:pPr>
            <a:r>
              <a:rPr lang="it-IT" altLang="it-IT" sz="2100"/>
              <a:t>Quali animali riconosci attorno alle abitazioni? Sono animali domestici? L’uomo li caccia o li alleva? Cosa puoi ricavare?</a:t>
            </a:r>
            <a:r>
              <a:rPr lang="it-IT" altLang="it-IT" sz="1800"/>
              <a:t> </a:t>
            </a:r>
          </a:p>
        </p:txBody>
      </p:sp>
      <p:sp>
        <p:nvSpPr>
          <p:cNvPr id="108548" name="Text Box 4"/>
          <p:cNvSpPr txBox="1">
            <a:spLocks noChangeArrowheads="1"/>
          </p:cNvSpPr>
          <p:nvPr/>
        </p:nvSpPr>
        <p:spPr bwMode="auto">
          <a:xfrm>
            <a:off x="1524000" y="6146800"/>
            <a:ext cx="9144000" cy="400110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2000"/>
              <a:t>L’insegnante stimola il confronto con l’oggi su alcuni aspetti considerati</a:t>
            </a:r>
            <a:r>
              <a:rPr lang="it-IT" altLang="it-IT" b="1" i="1"/>
              <a:t> </a:t>
            </a: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86116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2098675" y="304801"/>
            <a:ext cx="8001000" cy="676275"/>
          </a:xfrm>
          <a:noFill/>
          <a:ln>
            <a:solidFill>
              <a:srgbClr val="FF3300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r>
              <a:rPr lang="it-IT" altLang="it-IT" sz="3500"/>
              <a:t>Confronto tra modalità di vita</a:t>
            </a:r>
            <a:r>
              <a:rPr lang="it-IT" altLang="it-IT"/>
              <a:t> </a:t>
            </a:r>
          </a:p>
        </p:txBody>
      </p:sp>
      <p:graphicFrame>
        <p:nvGraphicFramePr>
          <p:cNvPr id="94211" name="Group 3"/>
          <p:cNvGraphicFramePr>
            <a:graphicFrameLocks noGrp="1"/>
          </p:cNvGraphicFramePr>
          <p:nvPr/>
        </p:nvGraphicFramePr>
        <p:xfrm>
          <a:off x="1703388" y="1474788"/>
          <a:ext cx="8610600" cy="5612004"/>
        </p:xfrm>
        <a:graphic>
          <a:graphicData uri="http://schemas.openxmlformats.org/drawingml/2006/table">
            <a:tbl>
              <a:tblPr/>
              <a:tblGrid>
                <a:gridCol w="2552700"/>
                <a:gridCol w="2019300"/>
                <a:gridCol w="1858962"/>
                <a:gridCol w="2179638"/>
              </a:tblGrid>
              <a:tr h="17287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indent="14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indent="-47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indent="-650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indent="-1333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it-IT" altLang="it-IT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Indicatori da confrontare</a:t>
                      </a:r>
                      <a:endParaRPr kumimoji="0" lang="it-IT" altLang="it-IT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</a:rPr>
                        <a:t>Ambiente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indent="14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indent="-47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indent="-650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indent="-1333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it-IT" altLang="it-IT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L’uomo di Cro Magnon periodo ….</a:t>
                      </a:r>
                      <a:endParaRPr kumimoji="0" lang="it-IT" altLang="it-IT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indent="14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indent="-47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indent="-650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indent="-1333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it-IT" altLang="it-IT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L’uomo del Neolitico.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it-IT" altLang="it-IT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periodo …..</a:t>
                      </a:r>
                      <a:endParaRPr kumimoji="0" lang="it-IT" altLang="it-IT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indent="14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indent="-47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indent="-650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indent="-1333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it-IT" altLang="it-IT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Oggi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it-IT" altLang="it-IT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Quali mutamenti/</a:t>
                      </a:r>
                      <a:endParaRPr kumimoji="0" lang="it-IT" altLang="it-IT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it-IT" altLang="it-IT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permanenze</a:t>
                      </a:r>
                      <a:endParaRPr kumimoji="0" lang="it-IT" altLang="it-IT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indent="14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indent="-47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indent="-650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indent="-1333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Attività principale per procurarsi il cibo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indent="14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indent="-47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indent="-650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indent="-1333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indent="14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indent="-47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indent="-650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indent="-1333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indent="14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indent="-47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indent="-650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indent="-1333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indent="14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indent="-47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indent="-650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indent="-1333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Tipi di vita: nomade o sedentaria  </a:t>
                      </a:r>
                      <a:endParaRPr kumimoji="0" lang="it-IT" altLang="it-IT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indent="14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indent="-47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indent="-650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indent="-1333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indent="14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indent="-47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indent="-650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indent="-1333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indent="14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indent="-47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indent="-650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indent="-1333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indent="14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indent="-47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indent="-650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indent="-1333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Tipi di abitazioni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indent="14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indent="-47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indent="-650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indent="-1333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indent="14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indent="-47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indent="-650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indent="-1333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indent="14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indent="-47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indent="-650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indent="-1333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56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indent="14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indent="-47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indent="-650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indent="-1333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Quali materiali sa lavorare per ricavare oggetti 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indent="14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indent="-47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indent="-650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indent="-1333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indent="14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indent="-47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indent="-650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indent="-1333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indent="14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indent="-47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indent="-650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indent="-1333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9488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5234" name="Group 2"/>
          <p:cNvGraphicFramePr>
            <a:graphicFrameLocks noGrp="1"/>
          </p:cNvGraphicFramePr>
          <p:nvPr/>
        </p:nvGraphicFramePr>
        <p:xfrm>
          <a:off x="1524000" y="609601"/>
          <a:ext cx="8915400" cy="5450650"/>
        </p:xfrm>
        <a:graphic>
          <a:graphicData uri="http://schemas.openxmlformats.org/drawingml/2006/table">
            <a:tbl>
              <a:tblPr/>
              <a:tblGrid>
                <a:gridCol w="1981200"/>
                <a:gridCol w="1676400"/>
                <a:gridCol w="1690688"/>
                <a:gridCol w="1782762"/>
                <a:gridCol w="1784350"/>
              </a:tblGrid>
              <a:tr h="954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it-IT" altLang="it-IT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Indicatori tematici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it-IT" altLang="it-IT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differenze</a:t>
                      </a:r>
                      <a:endParaRPr kumimoji="0" lang="it-IT" altLang="it-IT" sz="2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it-IT" altLang="it-IT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analogie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it-IT" altLang="it-IT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inferenze: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it-IT" altLang="it-IT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se …allora</a:t>
                      </a:r>
                      <a:endParaRPr kumimoji="0" lang="it-IT" altLang="it-IT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it-IT" altLang="it-IT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questioni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it-IT" altLang="it-IT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tempo</a:t>
                      </a:r>
                      <a:endParaRPr kumimoji="0" lang="it-IT" altLang="it-IT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it-IT" altLang="it-IT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ambiente</a:t>
                      </a:r>
                      <a:endParaRPr kumimoji="0" lang="it-IT" altLang="it-IT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it-IT" altLang="it-IT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insediamento</a:t>
                      </a:r>
                      <a:endParaRPr kumimoji="0" lang="it-IT" altLang="it-IT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it-IT" altLang="it-IT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tipi di abitazioni</a:t>
                      </a:r>
                      <a:endParaRPr kumimoji="0" lang="it-IT" altLang="it-IT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it-IT" altLang="it-IT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edifici di altro uso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it-IT" altLang="it-IT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tipi di abbigliamento</a:t>
                      </a:r>
                      <a:endParaRPr kumimoji="0" lang="it-IT" altLang="it-IT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it-IT" altLang="it-IT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</a:rPr>
                        <a:t>alimentazione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5284" name="Text Box 52"/>
          <p:cNvSpPr txBox="1">
            <a:spLocks noChangeArrowheads="1"/>
          </p:cNvSpPr>
          <p:nvPr/>
        </p:nvSpPr>
        <p:spPr bwMode="auto">
          <a:xfrm>
            <a:off x="2362200" y="1"/>
            <a:ext cx="8077200" cy="531813"/>
          </a:xfrm>
          <a:prstGeom prst="rect">
            <a:avLst/>
          </a:prstGeom>
          <a:noFill/>
          <a:ln w="12700" cap="sq">
            <a:solidFill>
              <a:srgbClr val="FF33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2800">
                <a:latin typeface="Times New Roman" charset="0"/>
              </a:rPr>
              <a:t>Rilevazione analogie / differenze,  relazioni tra qdc</a:t>
            </a:r>
          </a:p>
        </p:txBody>
      </p:sp>
    </p:spTree>
    <p:extLst>
      <p:ext uri="{BB962C8B-B14F-4D97-AF65-F5344CB8AC3E}">
        <p14:creationId xmlns:p14="http://schemas.microsoft.com/office/powerpoint/2010/main" val="691137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51088" y="2636838"/>
            <a:ext cx="7772400" cy="3086100"/>
          </a:xfrm>
          <a:ln>
            <a:solidFill>
              <a:srgbClr val="FF33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it-IT" altLang="it-IT" sz="2800"/>
              <a:t>Dal confronto l’allievo coglie i grandi mutamenti e anche le permanenze e si pone la domanda: </a:t>
            </a:r>
            <a:br>
              <a:rPr lang="it-IT" altLang="it-IT" sz="2800"/>
            </a:br>
            <a:r>
              <a:rPr lang="it-IT" altLang="it-IT" sz="2800"/>
              <a:t>cosa ha favorito la trasformazione? </a:t>
            </a:r>
            <a:br>
              <a:rPr lang="it-IT" altLang="it-IT" sz="2800"/>
            </a:br>
            <a:r>
              <a:rPr lang="it-IT" altLang="it-IT" sz="2800"/>
              <a:t>Per spiegare la trasformazione esaminiamo i fatti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24113" y="2781300"/>
            <a:ext cx="7586662" cy="3384550"/>
          </a:xfrm>
        </p:spPr>
        <p:txBody>
          <a:bodyPr/>
          <a:lstStyle/>
          <a:p>
            <a:endParaRPr lang="it-IT" altLang="it-IT" sz="1800"/>
          </a:p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4361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1524000" y="1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/>
              <a:t>Con la fine della glaciazione mentre nelle zone fredde dell’Europa si scioglievano i ghiacciai, nelle zone calde del Medio Oriente si diffondevano praterie rigogliose dove cereali e graminacee crescevano abbondantemente. </a:t>
            </a:r>
          </a:p>
          <a:p>
            <a:r>
              <a:rPr lang="it-IT" altLang="it-IT"/>
              <a:t>In questo ambiente, l’uomo ha imparato a coltivare  grano, orzo, farro, sorgo, miglio </a:t>
            </a:r>
          </a:p>
        </p:txBody>
      </p:sp>
      <p:pic>
        <p:nvPicPr>
          <p:cNvPr id="97283" name="Picture 3" descr="neolitico foresta mezzett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05264"/>
            <a:ext cx="5435600" cy="285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6959600" y="4652964"/>
            <a:ext cx="3708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/>
              <a:t>Anche l’Italia e l’Europa dal 10.000 a. C circa, si ricoprono di foreste, di paludi e di pianure fertili adatte all’agricoltura </a:t>
            </a:r>
          </a:p>
        </p:txBody>
      </p:sp>
      <p:pic>
        <p:nvPicPr>
          <p:cNvPr id="97285" name="Picture 5" descr="neolitico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84313"/>
            <a:ext cx="9144000" cy="252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6" name="Text Box 6"/>
          <p:cNvSpPr txBox="1">
            <a:spLocks noChangeArrowheads="1"/>
          </p:cNvSpPr>
          <p:nvPr/>
        </p:nvSpPr>
        <p:spPr bwMode="auto">
          <a:xfrm>
            <a:off x="6959600" y="4221164"/>
            <a:ext cx="3708400" cy="396875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2000"/>
              <a:t>Cambia il clima</a:t>
            </a:r>
          </a:p>
        </p:txBody>
      </p:sp>
    </p:spTree>
    <p:extLst>
      <p:ext uri="{BB962C8B-B14F-4D97-AF65-F5344CB8AC3E}">
        <p14:creationId xmlns:p14="http://schemas.microsoft.com/office/powerpoint/2010/main" val="1441049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11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92151"/>
            <a:ext cx="9144000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5232401" y="1"/>
            <a:ext cx="52562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/>
              <a:t>I</a:t>
            </a:r>
          </a:p>
        </p:txBody>
      </p:sp>
      <p:sp>
        <p:nvSpPr>
          <p:cNvPr id="98308" name="Text Box 4"/>
          <p:cNvSpPr txBox="1">
            <a:spLocks noChangeArrowheads="1"/>
          </p:cNvSpPr>
          <p:nvPr/>
        </p:nvSpPr>
        <p:spPr bwMode="auto">
          <a:xfrm>
            <a:off x="1524000" y="62166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/>
              <a:t>primi agricoltori erano costretti a spostarsi spesso perché il terreno perdeva fertilità e dal Medio Oriente l’agricoltura è giunta e si è diffusa in Europa </a:t>
            </a:r>
          </a:p>
        </p:txBody>
      </p:sp>
      <p:sp>
        <p:nvSpPr>
          <p:cNvPr id="98309" name="Text Box 5"/>
          <p:cNvSpPr txBox="1">
            <a:spLocks noChangeArrowheads="1"/>
          </p:cNvSpPr>
          <p:nvPr/>
        </p:nvSpPr>
        <p:spPr bwMode="auto">
          <a:xfrm>
            <a:off x="2566988" y="188914"/>
            <a:ext cx="6335712" cy="396875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2000"/>
              <a:t>Addomesticamento delle piante/agricoltura</a:t>
            </a:r>
          </a:p>
        </p:txBody>
      </p:sp>
    </p:spTree>
    <p:extLst>
      <p:ext uri="{BB962C8B-B14F-4D97-AF65-F5344CB8AC3E}">
        <p14:creationId xmlns:p14="http://schemas.microsoft.com/office/powerpoint/2010/main" val="396627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mediterraneo 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37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6167439" y="1"/>
            <a:ext cx="40671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400">
                <a:latin typeface="Arial" charset="0"/>
              </a:rPr>
              <a:t>G. Mezzetti , Storia e ambiente</a:t>
            </a:r>
            <a:r>
              <a:rPr lang="it-IT" altLang="it-IT">
                <a:latin typeface="Arial" charset="0"/>
              </a:rPr>
              <a:t> </a:t>
            </a:r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1703388" y="6524626"/>
            <a:ext cx="5905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>
                <a:latin typeface="Tahoma" charset="0"/>
              </a:rPr>
              <a:t>Da dove proviene l’uomo Sapiens  Sapiens ?</a:t>
            </a:r>
          </a:p>
        </p:txBody>
      </p:sp>
    </p:spTree>
    <p:extLst>
      <p:ext uri="{BB962C8B-B14F-4D97-AF65-F5344CB8AC3E}">
        <p14:creationId xmlns:p14="http://schemas.microsoft.com/office/powerpoint/2010/main" val="743054796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addoesticamen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96976"/>
            <a:ext cx="9144000" cy="566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1703388" y="260351"/>
            <a:ext cx="8964612" cy="646331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>
                <a:solidFill>
                  <a:schemeClr val="tx2"/>
                </a:solidFill>
              </a:rPr>
              <a:t>L’uomo è diventato seminomade, ha costruito abitazioni più stabili, villaggi; ha imparato ad allevare animali: il cane, la capra, il maiale, la pecora, il bue.</a:t>
            </a:r>
          </a:p>
        </p:txBody>
      </p:sp>
    </p:spTree>
    <p:extLst>
      <p:ext uri="{BB962C8B-B14F-4D97-AF65-F5344CB8AC3E}">
        <p14:creationId xmlns:p14="http://schemas.microsoft.com/office/powerpoint/2010/main" val="33261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2"/>
          <p:cNvSpPr txBox="1">
            <a:spLocks noChangeArrowheads="1"/>
          </p:cNvSpPr>
          <p:nvPr/>
        </p:nvSpPr>
        <p:spPr bwMode="auto">
          <a:xfrm>
            <a:off x="1919288" y="3789363"/>
            <a:ext cx="396081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/>
              <a:t>Ha imparato ad usare i prodotti degli animali allevati, il latte la lana; ha imparto a tessere le stoffe, ha appreso a lavorare la ceramica per farne recipienti a levigare la pietra per farne strumenti più efficienti.</a:t>
            </a:r>
          </a:p>
        </p:txBody>
      </p:sp>
      <p:pic>
        <p:nvPicPr>
          <p:cNvPr id="110595" name="Picture 3" descr="2  villaggio neoliti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260350"/>
            <a:ext cx="8569325" cy="273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96" name="Picture 4" descr="allevamento neoliti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276" y="3141663"/>
            <a:ext cx="4784725" cy="352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7" name="Text Box 5"/>
          <p:cNvSpPr txBox="1">
            <a:spLocks noChangeArrowheads="1"/>
          </p:cNvSpPr>
          <p:nvPr/>
        </p:nvSpPr>
        <p:spPr bwMode="auto">
          <a:xfrm>
            <a:off x="1774826" y="3213101"/>
            <a:ext cx="4105275" cy="396875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000"/>
              <a:t>Acquisizione di nuove tecniche</a:t>
            </a:r>
          </a:p>
        </p:txBody>
      </p:sp>
    </p:spTree>
    <p:extLst>
      <p:ext uri="{BB962C8B-B14F-4D97-AF65-F5344CB8AC3E}">
        <p14:creationId xmlns:p14="http://schemas.microsoft.com/office/powerpoint/2010/main" val="3511952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100"/>
              <a:t>I fatti spiegano la trasformazione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it-IT" altLang="it-IT"/>
          </a:p>
          <a:p>
            <a:r>
              <a:rPr lang="it-IT" altLang="it-IT"/>
              <a:t>1.modificazione del clima</a:t>
            </a:r>
          </a:p>
          <a:p>
            <a:r>
              <a:rPr lang="it-IT" altLang="it-IT"/>
              <a:t>2.addomesticamento di piante</a:t>
            </a:r>
          </a:p>
          <a:p>
            <a:r>
              <a:rPr lang="it-IT" altLang="it-IT"/>
              <a:t>3.addomesticamento di animali</a:t>
            </a:r>
          </a:p>
          <a:p>
            <a:r>
              <a:rPr lang="it-IT" altLang="it-IT"/>
              <a:t>4.acquisizione di nuove tecniche di lavorazione: tessitura, ceramica  </a:t>
            </a:r>
          </a:p>
          <a:p>
            <a:pPr>
              <a:buFont typeface="Wingdings" charset="2"/>
              <a:buNone/>
            </a:pPr>
            <a:r>
              <a:rPr lang="it-IT" altLang="it-IT"/>
              <a:t> </a:t>
            </a:r>
          </a:p>
          <a:p>
            <a:endParaRPr lang="it-IT" altLang="it-IT" sz="2600"/>
          </a:p>
        </p:txBody>
      </p:sp>
    </p:spTree>
    <p:extLst>
      <p:ext uri="{BB962C8B-B14F-4D97-AF65-F5344CB8AC3E}">
        <p14:creationId xmlns:p14="http://schemas.microsoft.com/office/powerpoint/2010/main" val="12532863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AutoShape 2"/>
          <p:cNvSpPr>
            <a:spLocks noChangeAspect="1" noChangeArrowheads="1"/>
          </p:cNvSpPr>
          <p:nvPr/>
        </p:nvSpPr>
        <p:spPr bwMode="auto">
          <a:xfrm>
            <a:off x="2063750" y="2349500"/>
            <a:ext cx="806450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1619" name="Line 3"/>
          <p:cNvSpPr>
            <a:spLocks noChangeShapeType="1"/>
          </p:cNvSpPr>
          <p:nvPr/>
        </p:nvSpPr>
        <p:spPr bwMode="auto">
          <a:xfrm>
            <a:off x="2779713" y="3579813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2135189" y="3357563"/>
            <a:ext cx="979487" cy="1223962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63094" tIns="31547" rIns="63094" bIns="31547" anchor="ctr"/>
          <a:lstStyle/>
          <a:p>
            <a:pPr algn="ctr"/>
            <a:r>
              <a:rPr lang="it-IT" altLang="it-IT" sz="900" b="1">
                <a:solidFill>
                  <a:srgbClr val="000000"/>
                </a:solidFill>
                <a:latin typeface="Arial" charset="0"/>
                <a:ea typeface="Mangal" charset="0"/>
                <a:cs typeface="Mangal" charset="0"/>
              </a:rPr>
              <a:t>H.  S.S  </a:t>
            </a:r>
          </a:p>
          <a:p>
            <a:pPr algn="ctr"/>
            <a:r>
              <a:rPr lang="it-IT" altLang="it-IT" sz="900" b="1">
                <a:solidFill>
                  <a:srgbClr val="000000"/>
                </a:solidFill>
                <a:latin typeface="Arial" charset="0"/>
                <a:ea typeface="Mangal" charset="0"/>
                <a:cs typeface="Mangal" charset="0"/>
              </a:rPr>
              <a:t>Cro Magnon</a:t>
            </a:r>
          </a:p>
          <a:p>
            <a:pPr algn="ctr"/>
            <a:r>
              <a:rPr lang="it-IT" altLang="it-IT" sz="900">
                <a:solidFill>
                  <a:srgbClr val="000000"/>
                </a:solidFill>
                <a:latin typeface="Arial" charset="0"/>
                <a:ea typeface="Mangal" charset="0"/>
                <a:cs typeface="Mangal" charset="0"/>
              </a:rPr>
              <a:t>civiltà di </a:t>
            </a:r>
          </a:p>
          <a:p>
            <a:pPr algn="ctr"/>
            <a:r>
              <a:rPr lang="it-IT" altLang="it-IT" sz="900">
                <a:solidFill>
                  <a:srgbClr val="000000"/>
                </a:solidFill>
                <a:latin typeface="Arial" charset="0"/>
                <a:ea typeface="Mangal" charset="0"/>
                <a:cs typeface="Mangal" charset="0"/>
              </a:rPr>
              <a:t>predazione</a:t>
            </a:r>
          </a:p>
          <a:p>
            <a:pPr algn="ctr"/>
            <a:r>
              <a:rPr lang="it-IT" altLang="it-IT" sz="900">
                <a:solidFill>
                  <a:srgbClr val="000000"/>
                </a:solidFill>
                <a:latin typeface="Arial" charset="0"/>
                <a:ea typeface="Mangal" charset="0"/>
                <a:cs typeface="Mangal" charset="0"/>
              </a:rPr>
              <a:t>Caccia </a:t>
            </a:r>
          </a:p>
          <a:p>
            <a:pPr algn="ctr"/>
            <a:r>
              <a:rPr lang="it-IT" altLang="it-IT" sz="900">
                <a:solidFill>
                  <a:srgbClr val="000000"/>
                </a:solidFill>
                <a:latin typeface="Arial" charset="0"/>
                <a:ea typeface="Mangal" charset="0"/>
                <a:cs typeface="Mangal" charset="0"/>
              </a:rPr>
              <a:t>e raccolta</a:t>
            </a:r>
          </a:p>
        </p:txBody>
      </p:sp>
      <p:sp>
        <p:nvSpPr>
          <p:cNvPr id="111621" name="Rectangle 5"/>
          <p:cNvSpPr>
            <a:spLocks noChangeArrowheads="1"/>
          </p:cNvSpPr>
          <p:nvPr/>
        </p:nvSpPr>
        <p:spPr bwMode="auto">
          <a:xfrm>
            <a:off x="7824788" y="3357563"/>
            <a:ext cx="9779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63094" tIns="31547" rIns="63094" bIns="31547" anchor="ctr"/>
          <a:lstStyle/>
          <a:p>
            <a:r>
              <a:rPr lang="it-IT" altLang="it-IT" sz="900">
                <a:solidFill>
                  <a:srgbClr val="000000"/>
                </a:solidFill>
                <a:latin typeface="Arial" charset="0"/>
                <a:ea typeface="Mangal" charset="0"/>
                <a:cs typeface="Mangal" charset="0"/>
              </a:rPr>
              <a:t>Agricoltura irrigua </a:t>
            </a:r>
          </a:p>
          <a:p>
            <a:r>
              <a:rPr lang="it-IT" altLang="it-IT" sz="900">
                <a:solidFill>
                  <a:srgbClr val="000000"/>
                </a:solidFill>
                <a:latin typeface="Arial" charset="0"/>
                <a:ea typeface="Mangal" charset="0"/>
                <a:cs typeface="Mangal" charset="0"/>
              </a:rPr>
              <a:t> nascita della città</a:t>
            </a:r>
          </a:p>
          <a:p>
            <a:r>
              <a:rPr lang="it-IT" altLang="it-IT" sz="900">
                <a:solidFill>
                  <a:srgbClr val="000000"/>
                </a:solidFill>
                <a:latin typeface="Arial" charset="0"/>
                <a:ea typeface="Mangal" charset="0"/>
                <a:cs typeface="Mangal" charset="0"/>
              </a:rPr>
              <a:t>e dello Statto</a:t>
            </a:r>
            <a:endParaRPr lang="it-IT" altLang="it-IT"/>
          </a:p>
        </p:txBody>
      </p:sp>
      <p:sp>
        <p:nvSpPr>
          <p:cNvPr id="111622" name="Line 6"/>
          <p:cNvSpPr>
            <a:spLocks noChangeShapeType="1"/>
          </p:cNvSpPr>
          <p:nvPr/>
        </p:nvSpPr>
        <p:spPr bwMode="auto">
          <a:xfrm flipV="1">
            <a:off x="2324100" y="2708275"/>
            <a:ext cx="7156450" cy="333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1623" name="Line 7"/>
          <p:cNvSpPr>
            <a:spLocks noChangeShapeType="1"/>
          </p:cNvSpPr>
          <p:nvPr/>
        </p:nvSpPr>
        <p:spPr bwMode="auto">
          <a:xfrm flipV="1">
            <a:off x="6672263" y="2708275"/>
            <a:ext cx="0" cy="215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1624" name="Line 8"/>
          <p:cNvSpPr>
            <a:spLocks noChangeShapeType="1"/>
          </p:cNvSpPr>
          <p:nvPr/>
        </p:nvSpPr>
        <p:spPr bwMode="auto">
          <a:xfrm>
            <a:off x="8112125" y="2708276"/>
            <a:ext cx="0" cy="3603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1625" name="Text Box 9"/>
          <p:cNvSpPr txBox="1">
            <a:spLocks noChangeArrowheads="1"/>
          </p:cNvSpPr>
          <p:nvPr/>
        </p:nvSpPr>
        <p:spPr bwMode="auto">
          <a:xfrm>
            <a:off x="2351088" y="2420939"/>
            <a:ext cx="149701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094" tIns="31547" rIns="63094" bIns="31547">
            <a:spAutoFit/>
          </a:bodyPr>
          <a:lstStyle/>
          <a:p>
            <a:r>
              <a:rPr lang="it-IT" altLang="it-IT" sz="1100">
                <a:solidFill>
                  <a:srgbClr val="000000"/>
                </a:solidFill>
                <a:latin typeface="Arial" charset="0"/>
                <a:ea typeface="Mangal" charset="0"/>
                <a:cs typeface="Mangal" charset="0"/>
              </a:rPr>
              <a:t>PALEOLITICO</a:t>
            </a:r>
            <a:endParaRPr lang="it-IT" altLang="it-IT"/>
          </a:p>
        </p:txBody>
      </p:sp>
      <p:sp>
        <p:nvSpPr>
          <p:cNvPr id="111626" name="Text Box 10"/>
          <p:cNvSpPr txBox="1">
            <a:spLocks noChangeArrowheads="1"/>
          </p:cNvSpPr>
          <p:nvPr/>
        </p:nvSpPr>
        <p:spPr bwMode="auto">
          <a:xfrm>
            <a:off x="6456364" y="2349501"/>
            <a:ext cx="1368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094" tIns="31547" rIns="63094" bIns="31547">
            <a:spAutoFit/>
          </a:bodyPr>
          <a:lstStyle/>
          <a:p>
            <a:r>
              <a:rPr lang="it-IT" altLang="it-IT" sz="1200">
                <a:solidFill>
                  <a:srgbClr val="000000"/>
                </a:solidFill>
                <a:latin typeface="Arial" charset="0"/>
                <a:ea typeface="Mangal" charset="0"/>
                <a:cs typeface="Mangal" charset="0"/>
              </a:rPr>
              <a:t>NEOLITICO</a:t>
            </a:r>
            <a:endParaRPr lang="it-IT" altLang="it-IT"/>
          </a:p>
        </p:txBody>
      </p:sp>
      <p:sp>
        <p:nvSpPr>
          <p:cNvPr id="111627" name="Text Box 11"/>
          <p:cNvSpPr txBox="1">
            <a:spLocks noChangeArrowheads="1"/>
          </p:cNvSpPr>
          <p:nvPr/>
        </p:nvSpPr>
        <p:spPr bwMode="auto">
          <a:xfrm>
            <a:off x="8040688" y="1773238"/>
            <a:ext cx="1008062" cy="433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094" tIns="31547" rIns="63094" bIns="31547">
            <a:spAutoFit/>
          </a:bodyPr>
          <a:lstStyle/>
          <a:p>
            <a:r>
              <a:rPr lang="it-IT" altLang="it-IT" sz="1200" b="1" i="1">
                <a:solidFill>
                  <a:srgbClr val="000000"/>
                </a:solidFill>
                <a:latin typeface="Arial" charset="0"/>
                <a:ea typeface="Mangal" charset="0"/>
                <a:cs typeface="Mangal" charset="0"/>
              </a:rPr>
              <a:t>            STORIA</a:t>
            </a:r>
            <a:endParaRPr lang="it-IT" altLang="it-IT"/>
          </a:p>
        </p:txBody>
      </p:sp>
      <p:sp>
        <p:nvSpPr>
          <p:cNvPr id="111628" name="Text Box 12"/>
          <p:cNvSpPr txBox="1">
            <a:spLocks noChangeArrowheads="1"/>
          </p:cNvSpPr>
          <p:nvPr/>
        </p:nvSpPr>
        <p:spPr bwMode="auto">
          <a:xfrm>
            <a:off x="2351089" y="1916113"/>
            <a:ext cx="59150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094" tIns="31547" rIns="63094" bIns="31547">
            <a:spAutoFit/>
          </a:bodyPr>
          <a:lstStyle/>
          <a:p>
            <a:r>
              <a:rPr lang="it-IT" altLang="it-IT" sz="1200" b="1" i="1">
                <a:solidFill>
                  <a:srgbClr val="000000"/>
                </a:solidFill>
                <a:latin typeface="Arial" charset="0"/>
                <a:ea typeface="Mangal" charset="0"/>
                <a:cs typeface="Mangal" charset="0"/>
              </a:rPr>
              <a:t>PREISTORIA</a:t>
            </a:r>
            <a:endParaRPr lang="it-IT" altLang="it-IT"/>
          </a:p>
        </p:txBody>
      </p:sp>
      <p:sp>
        <p:nvSpPr>
          <p:cNvPr id="111629" name="Line 13"/>
          <p:cNvSpPr>
            <a:spLocks noChangeShapeType="1"/>
          </p:cNvSpPr>
          <p:nvPr/>
        </p:nvSpPr>
        <p:spPr bwMode="auto">
          <a:xfrm flipH="1">
            <a:off x="2063750" y="2741613"/>
            <a:ext cx="2603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1630" name="Rectangle 14"/>
          <p:cNvSpPr>
            <a:spLocks noGrp="1" noChangeArrowheads="1"/>
          </p:cNvSpPr>
          <p:nvPr>
            <p:ph type="title"/>
          </p:nvPr>
        </p:nvSpPr>
        <p:spPr>
          <a:ln>
            <a:solidFill>
              <a:srgbClr val="CC33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it-IT" altLang="it-IT" sz="2300"/>
              <a:t>Una conoscenza storica ha senso se è riferita a un contesto preciso, a un tempo definito, ad uno spazio indicato</a:t>
            </a:r>
          </a:p>
        </p:txBody>
      </p:sp>
      <p:sp>
        <p:nvSpPr>
          <p:cNvPr id="111631" name="Text Box 15"/>
          <p:cNvSpPr txBox="1">
            <a:spLocks noChangeArrowheads="1"/>
          </p:cNvSpPr>
          <p:nvPr/>
        </p:nvSpPr>
        <p:spPr bwMode="auto">
          <a:xfrm>
            <a:off x="2351088" y="2924175"/>
            <a:ext cx="863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900"/>
              <a:t>40.000</a:t>
            </a:r>
          </a:p>
        </p:txBody>
      </p:sp>
      <p:sp>
        <p:nvSpPr>
          <p:cNvPr id="111632" name="Text Box 16"/>
          <p:cNvSpPr txBox="1">
            <a:spLocks noChangeArrowheads="1"/>
          </p:cNvSpPr>
          <p:nvPr/>
        </p:nvSpPr>
        <p:spPr bwMode="auto">
          <a:xfrm>
            <a:off x="6456363" y="3068638"/>
            <a:ext cx="79216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900"/>
              <a:t>10.000</a:t>
            </a:r>
          </a:p>
        </p:txBody>
      </p:sp>
      <p:sp>
        <p:nvSpPr>
          <p:cNvPr id="111633" name="Line 17"/>
          <p:cNvSpPr>
            <a:spLocks noChangeShapeType="1"/>
          </p:cNvSpPr>
          <p:nvPr/>
        </p:nvSpPr>
        <p:spPr bwMode="auto">
          <a:xfrm>
            <a:off x="8759825" y="2708276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1634" name="Text Box 18"/>
          <p:cNvSpPr txBox="1">
            <a:spLocks noChangeArrowheads="1"/>
          </p:cNvSpPr>
          <p:nvPr/>
        </p:nvSpPr>
        <p:spPr bwMode="auto">
          <a:xfrm>
            <a:off x="8472488" y="2276476"/>
            <a:ext cx="86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/>
              <a:t>N.C</a:t>
            </a:r>
          </a:p>
        </p:txBody>
      </p:sp>
      <p:sp>
        <p:nvSpPr>
          <p:cNvPr id="111635" name="Text Box 19"/>
          <p:cNvSpPr txBox="1">
            <a:spLocks noChangeArrowheads="1"/>
          </p:cNvSpPr>
          <p:nvPr/>
        </p:nvSpPr>
        <p:spPr bwMode="auto">
          <a:xfrm>
            <a:off x="9336088" y="2997200"/>
            <a:ext cx="863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900"/>
              <a:t>2.000</a:t>
            </a:r>
          </a:p>
        </p:txBody>
      </p:sp>
      <p:sp>
        <p:nvSpPr>
          <p:cNvPr id="111636" name="Line 20"/>
          <p:cNvSpPr>
            <a:spLocks noChangeShapeType="1"/>
          </p:cNvSpPr>
          <p:nvPr/>
        </p:nvSpPr>
        <p:spPr bwMode="auto">
          <a:xfrm>
            <a:off x="2640013" y="270827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1637" name="Text Box 21"/>
          <p:cNvSpPr txBox="1">
            <a:spLocks noChangeArrowheads="1"/>
          </p:cNvSpPr>
          <p:nvPr/>
        </p:nvSpPr>
        <p:spPr bwMode="auto">
          <a:xfrm>
            <a:off x="6311901" y="3429001"/>
            <a:ext cx="936625" cy="113107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900"/>
              <a:t>Civiltà di produzione, agricoltura allevamentosocietà di villaggio in Medio</a:t>
            </a:r>
          </a:p>
          <a:p>
            <a:pPr>
              <a:spcBef>
                <a:spcPct val="50000"/>
              </a:spcBef>
            </a:pPr>
            <a:r>
              <a:rPr lang="it-IT" altLang="it-IT" sz="900"/>
              <a:t>Oriente</a:t>
            </a:r>
          </a:p>
        </p:txBody>
      </p:sp>
      <p:sp>
        <p:nvSpPr>
          <p:cNvPr id="111638" name="Text Box 22"/>
          <p:cNvSpPr txBox="1">
            <a:spLocks noChangeArrowheads="1"/>
          </p:cNvSpPr>
          <p:nvPr/>
        </p:nvSpPr>
        <p:spPr bwMode="auto">
          <a:xfrm>
            <a:off x="7896225" y="3141663"/>
            <a:ext cx="6477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900"/>
              <a:t>3000</a:t>
            </a:r>
          </a:p>
        </p:txBody>
      </p:sp>
      <p:sp>
        <p:nvSpPr>
          <p:cNvPr id="111639" name="Line 23"/>
          <p:cNvSpPr>
            <a:spLocks noChangeShapeType="1"/>
          </p:cNvSpPr>
          <p:nvPr/>
        </p:nvSpPr>
        <p:spPr bwMode="auto">
          <a:xfrm>
            <a:off x="5232400" y="270827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1640" name="Line 24"/>
          <p:cNvSpPr>
            <a:spLocks noChangeShapeType="1"/>
          </p:cNvSpPr>
          <p:nvPr/>
        </p:nvSpPr>
        <p:spPr bwMode="auto">
          <a:xfrm>
            <a:off x="3863975" y="270827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1641" name="Line 25"/>
          <p:cNvSpPr>
            <a:spLocks noChangeShapeType="1"/>
          </p:cNvSpPr>
          <p:nvPr/>
        </p:nvSpPr>
        <p:spPr bwMode="auto">
          <a:xfrm>
            <a:off x="7680325" y="2708275"/>
            <a:ext cx="1588" cy="2305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1642" name="Text Box 26"/>
          <p:cNvSpPr txBox="1">
            <a:spLocks noChangeArrowheads="1"/>
          </p:cNvSpPr>
          <p:nvPr/>
        </p:nvSpPr>
        <p:spPr bwMode="auto">
          <a:xfrm>
            <a:off x="7248525" y="5013325"/>
            <a:ext cx="863600" cy="36933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900"/>
              <a:t>Agricoltura in Europa</a:t>
            </a:r>
          </a:p>
        </p:txBody>
      </p:sp>
      <p:sp>
        <p:nvSpPr>
          <p:cNvPr id="111643" name="Text Box 27"/>
          <p:cNvSpPr txBox="1">
            <a:spLocks noChangeArrowheads="1"/>
          </p:cNvSpPr>
          <p:nvPr/>
        </p:nvSpPr>
        <p:spPr bwMode="auto">
          <a:xfrm>
            <a:off x="2063751" y="5734050"/>
            <a:ext cx="6264275" cy="376238"/>
          </a:xfrm>
          <a:prstGeom prst="rect">
            <a:avLst/>
          </a:prstGeom>
          <a:solidFill>
            <a:srgbClr val="1BC74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200"/>
              <a:t>Caccia e raccolta</a:t>
            </a:r>
            <a:r>
              <a:rPr lang="it-IT" altLang="it-IT"/>
              <a:t> </a:t>
            </a:r>
          </a:p>
        </p:txBody>
      </p:sp>
      <p:sp>
        <p:nvSpPr>
          <p:cNvPr id="111644" name="Text Box 28"/>
          <p:cNvSpPr txBox="1">
            <a:spLocks noChangeArrowheads="1"/>
          </p:cNvSpPr>
          <p:nvPr/>
        </p:nvSpPr>
        <p:spPr bwMode="auto">
          <a:xfrm>
            <a:off x="6527801" y="6453188"/>
            <a:ext cx="2881313" cy="284162"/>
          </a:xfrm>
          <a:prstGeom prst="rect">
            <a:avLst/>
          </a:prstGeom>
          <a:solidFill>
            <a:srgbClr val="1BC74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200"/>
              <a:t>Agricoltura allevamento</a:t>
            </a:r>
          </a:p>
        </p:txBody>
      </p:sp>
    </p:spTree>
    <p:extLst>
      <p:ext uri="{BB962C8B-B14F-4D97-AF65-F5344CB8AC3E}">
        <p14:creationId xmlns:p14="http://schemas.microsoft.com/office/powerpoint/2010/main" val="146328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Agricoltura 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439837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54276" name="Immagine 3" descr="C:\Documents and Settings\Dalrì\Documenti\Scansioni personali\2009-03 (mar)\scansione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8" r="5646" b="7843"/>
          <a:stretch>
            <a:fillRect/>
          </a:stretch>
        </p:blipFill>
        <p:spPr bwMode="auto">
          <a:xfrm>
            <a:off x="1603376" y="284164"/>
            <a:ext cx="5781675" cy="620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7" name="Picture 5" descr="C:\Documents and Settings\Dalrì\Documenti\Scansioni personali\2009-03 (mar)\scansione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" t="16924" r="5646" b="7843"/>
          <a:stretch>
            <a:fillRect/>
          </a:stretch>
        </p:blipFill>
        <p:spPr bwMode="auto">
          <a:xfrm>
            <a:off x="1524000" y="331788"/>
            <a:ext cx="5513388" cy="652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8" name="Immagine 2" descr="C:\Documents and Settings\Dalrì\Documenti\Scansioni personali\2009-03 (mar)\scansione0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3739" r="7500" b="7603"/>
          <a:stretch>
            <a:fillRect/>
          </a:stretch>
        </p:blipFill>
        <p:spPr bwMode="auto">
          <a:xfrm>
            <a:off x="5289550" y="128589"/>
            <a:ext cx="5353050" cy="660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1627189" y="-5607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1774825" y="260350"/>
            <a:ext cx="4681538" cy="3762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/>
              <a:t>Un villaggio sumero</a:t>
            </a:r>
          </a:p>
        </p:txBody>
      </p:sp>
    </p:spTree>
    <p:extLst>
      <p:ext uri="{BB962C8B-B14F-4D97-AF65-F5344CB8AC3E}">
        <p14:creationId xmlns:p14="http://schemas.microsoft.com/office/powerpoint/2010/main" val="16770495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epoca romana car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266700"/>
            <a:ext cx="7993062" cy="56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3989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Centuriazione</a:t>
            </a:r>
          </a:p>
        </p:txBody>
      </p:sp>
      <p:pic>
        <p:nvPicPr>
          <p:cNvPr id="56323" name="Picture 3" descr="Centuria-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1484314"/>
            <a:ext cx="8424863" cy="537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1697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400" b="1"/>
              <a:t>Plastico del territorio centuriato: lo schema della centuriazione</a:t>
            </a:r>
          </a:p>
        </p:txBody>
      </p:sp>
      <p:pic>
        <p:nvPicPr>
          <p:cNvPr id="57347" name="Picture 3" descr="plastico%20centuriazi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1628775"/>
            <a:ext cx="8569325" cy="501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8392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terreni bonificat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208088"/>
            <a:ext cx="8064500" cy="518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TERRENI BONIFICATI</a:t>
            </a:r>
          </a:p>
        </p:txBody>
      </p:sp>
    </p:spTree>
    <p:extLst>
      <p:ext uri="{BB962C8B-B14F-4D97-AF65-F5344CB8AC3E}">
        <p14:creationId xmlns:p14="http://schemas.microsoft.com/office/powerpoint/2010/main" val="282409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MX-2700N_20110128_180518_Pic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1703389" y="1"/>
            <a:ext cx="5616575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accent2"/>
              </a:buClr>
              <a:buFont typeface="Wingdings" charset="2"/>
              <a:buNone/>
            </a:pPr>
            <a:r>
              <a:rPr lang="it-IT" altLang="it-IT">
                <a:solidFill>
                  <a:schemeClr val="bg1"/>
                </a:solidFill>
              </a:rPr>
              <a:t>Il Neolitico in Europa 10000-3.000 anni fa  </a:t>
            </a:r>
          </a:p>
          <a:p>
            <a:pPr>
              <a:spcBef>
                <a:spcPct val="50000"/>
              </a:spcBef>
            </a:pPr>
            <a:endParaRPr lang="it-IT" altLang="it-IT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5490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Testi poco significativi</a:t>
            </a:r>
          </a:p>
        </p:txBody>
      </p:sp>
    </p:spTree>
    <p:extLst>
      <p:ext uri="{BB962C8B-B14F-4D97-AF65-F5344CB8AC3E}">
        <p14:creationId xmlns:p14="http://schemas.microsoft.com/office/powerpoint/2010/main" val="5176234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focus evoluzion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-171450"/>
            <a:ext cx="9956801" cy="725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1524000" y="6524626"/>
            <a:ext cx="161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 altLang="it-IT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51662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Focus evoluzion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4926"/>
            <a:ext cx="4513263" cy="682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6167438" y="1"/>
            <a:ext cx="4500562" cy="61499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>
                <a:latin typeface="Arial" charset="0"/>
              </a:rPr>
              <a:t>Nessuna relazione tra evoluzione e ambiente</a:t>
            </a:r>
          </a:p>
          <a:p>
            <a:pPr>
              <a:spcBef>
                <a:spcPct val="50000"/>
              </a:spcBef>
            </a:pPr>
            <a:r>
              <a:rPr lang="it-IT" altLang="it-IT">
                <a:latin typeface="Arial" charset="0"/>
              </a:rPr>
              <a:t>Il paesaggio fa da sfondo alle immagini come uno scenario  fisso</a:t>
            </a:r>
          </a:p>
          <a:p>
            <a:pPr>
              <a:spcBef>
                <a:spcPct val="50000"/>
              </a:spcBef>
            </a:pPr>
            <a:endParaRPr lang="it-IT" altLang="it-IT"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it-IT" altLang="it-IT">
                <a:latin typeface="Arial" charset="0"/>
              </a:rPr>
              <a:t>Nessuna trasformazione ambientale è   evidenziata</a:t>
            </a:r>
          </a:p>
          <a:p>
            <a:pPr>
              <a:spcBef>
                <a:spcPct val="50000"/>
              </a:spcBef>
            </a:pPr>
            <a:r>
              <a:rPr lang="it-IT" altLang="it-IT">
                <a:latin typeface="Arial" charset="0"/>
              </a:rPr>
              <a:t>La narrazione in successione non propone problemi; il  passaggio evolutivo è consequenziale, inevitabile, progressivo lineare </a:t>
            </a:r>
          </a:p>
          <a:p>
            <a:pPr>
              <a:spcBef>
                <a:spcPct val="50000"/>
              </a:spcBef>
            </a:pPr>
            <a:endParaRPr lang="it-IT" altLang="it-IT"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it-IT" altLang="it-IT">
                <a:latin typeface="Arial" charset="0"/>
              </a:rPr>
              <a:t>Homo Sapiens Sapiens non ha alle spalle un ambiente glaciale, né ha l’aspetto di un cacciatore, ma di un pastore, mentre la figura femminile forse ha raccolto </a:t>
            </a:r>
          </a:p>
          <a:p>
            <a:pPr>
              <a:spcBef>
                <a:spcPct val="50000"/>
              </a:spcBef>
            </a:pPr>
            <a:r>
              <a:rPr lang="it-IT" altLang="it-IT">
                <a:latin typeface="Arial" charset="0"/>
              </a:rPr>
              <a:t>Scopre l’agricoltura  40.000 anni fa?</a:t>
            </a:r>
          </a:p>
          <a:p>
            <a:pPr>
              <a:spcBef>
                <a:spcPct val="50000"/>
              </a:spcBef>
            </a:pPr>
            <a:endParaRPr lang="it-IT" altLang="it-IT">
              <a:latin typeface="Arial" charset="0"/>
            </a:endParaRP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4079875" y="6491289"/>
            <a:ext cx="1944688" cy="3762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>
                <a:latin typeface="Arial" charset="0"/>
              </a:rPr>
              <a:t>Focus  4</a:t>
            </a:r>
          </a:p>
        </p:txBody>
      </p:sp>
    </p:spTree>
    <p:extLst>
      <p:ext uri="{BB962C8B-B14F-4D97-AF65-F5344CB8AC3E}">
        <p14:creationId xmlns:p14="http://schemas.microsoft.com/office/powerpoint/2010/main" val="2134692286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19288" y="404813"/>
            <a:ext cx="8748712" cy="531812"/>
          </a:xfrm>
        </p:spPr>
        <p:txBody>
          <a:bodyPr>
            <a:normAutofit fontScale="90000"/>
          </a:bodyPr>
          <a:lstStyle/>
          <a:p>
            <a:pPr algn="ctr"/>
            <a:r>
              <a:rPr lang="it-IT" altLang="it-IT"/>
              <a:t>sussidiario </a:t>
            </a:r>
          </a:p>
        </p:txBody>
      </p:sp>
      <p:pic>
        <p:nvPicPr>
          <p:cNvPr id="64515" name="Picture 3" descr="ominid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1700214"/>
            <a:ext cx="7583487" cy="468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6" name="AutoShape 4"/>
          <p:cNvSpPr>
            <a:spLocks noChangeArrowheads="1"/>
          </p:cNvSpPr>
          <p:nvPr/>
        </p:nvSpPr>
        <p:spPr bwMode="auto">
          <a:xfrm>
            <a:off x="1847851" y="4724401"/>
            <a:ext cx="792163" cy="360363"/>
          </a:xfrm>
          <a:prstGeom prst="rightArrow">
            <a:avLst>
              <a:gd name="adj1" fmla="val 50000"/>
              <a:gd name="adj2" fmla="val 549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1703388" y="6467476"/>
            <a:ext cx="252095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>
                <a:latin typeface="Arial" charset="0"/>
              </a:rPr>
              <a:t>Tutti insieme vol 3</a:t>
            </a:r>
          </a:p>
          <a:p>
            <a:pPr>
              <a:spcBef>
                <a:spcPct val="50000"/>
              </a:spcBef>
            </a:pPr>
            <a:endParaRPr lang="it-IT" altLang="it-IT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44402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ln>
            <a:solidFill>
              <a:srgbClr val="FF33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it-IT" altLang="it-IT" sz="3400"/>
              <a:t>Lettura guidata per ricavare informazioni e inferenze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 typeface="Wingdings" charset="2"/>
              <a:buNone/>
            </a:pPr>
            <a:r>
              <a:rPr lang="it-IT" altLang="it-IT" sz="2100"/>
              <a:t>Sono trascorsi circa 30.000 anni dalla prima immagine, cosa vedi?</a:t>
            </a:r>
          </a:p>
          <a:p>
            <a:pPr>
              <a:lnSpc>
                <a:spcPct val="80000"/>
              </a:lnSpc>
            </a:pPr>
            <a:r>
              <a:rPr lang="it-IT" altLang="it-IT" sz="2100"/>
              <a:t>L’uomo rappresentato è simile a quello di C. M?  Come è vestito? Cosa porta ai piedi? Cosa porta sulle spalle? Accanto all’uomo quale animale riconosci?</a:t>
            </a:r>
          </a:p>
          <a:p>
            <a:pPr>
              <a:lnSpc>
                <a:spcPct val="80000"/>
              </a:lnSpc>
            </a:pPr>
            <a:r>
              <a:rPr lang="it-IT" altLang="it-IT" sz="2100"/>
              <a:t>La ragazza  e il ragazzo cosa stanno facendo? Cosa hanno in mano? Cosa ha imparato a fare l’uomo? Raccoglie frutti spontanei o coltiva la terra? </a:t>
            </a:r>
          </a:p>
          <a:p>
            <a:pPr>
              <a:lnSpc>
                <a:spcPct val="80000"/>
              </a:lnSpc>
            </a:pPr>
            <a:r>
              <a:rPr lang="it-IT" altLang="it-IT" sz="2100"/>
              <a:t>Cosa sta facendo la donna accanto alla capanna?</a:t>
            </a:r>
          </a:p>
          <a:p>
            <a:pPr>
              <a:lnSpc>
                <a:spcPct val="80000"/>
              </a:lnSpc>
            </a:pPr>
            <a:r>
              <a:rPr lang="it-IT" altLang="it-IT" sz="2100"/>
              <a:t>Le abitazioni  che vedi sullo sfondo come e di quale materiale sono fatte? Sono facili da trasportare? L’uomo è sedentario o nomade?  </a:t>
            </a:r>
          </a:p>
          <a:p>
            <a:pPr>
              <a:lnSpc>
                <a:spcPct val="80000"/>
              </a:lnSpc>
            </a:pPr>
            <a:r>
              <a:rPr lang="it-IT" altLang="it-IT" sz="2100"/>
              <a:t>Quali animali riconosci attorno alle abitazioni? Sono animali domestici? L’uomo li caccia o li alleva? Cosa puoi ricavare?</a:t>
            </a:r>
            <a:r>
              <a:rPr lang="it-IT" altLang="it-IT" sz="1800"/>
              <a:t> </a:t>
            </a:r>
          </a:p>
        </p:txBody>
      </p:sp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1524000" y="6146800"/>
            <a:ext cx="9144000" cy="400110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2000"/>
              <a:t>L’insegnante stimola il confronto con l’oggi su alcuni aspetti considerati</a:t>
            </a:r>
            <a:r>
              <a:rPr lang="it-IT" altLang="it-IT" b="1" i="1"/>
              <a:t> </a:t>
            </a: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19431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2098675" y="304801"/>
            <a:ext cx="8001000" cy="676275"/>
          </a:xfrm>
          <a:noFill/>
          <a:ln>
            <a:solidFill>
              <a:srgbClr val="FF3300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r>
              <a:rPr lang="it-IT" altLang="it-IT" sz="3500"/>
              <a:t>Confronto tra modalità di vita</a:t>
            </a:r>
            <a:r>
              <a:rPr lang="it-IT" altLang="it-IT"/>
              <a:t> </a:t>
            </a:r>
          </a:p>
        </p:txBody>
      </p:sp>
      <p:graphicFrame>
        <p:nvGraphicFramePr>
          <p:cNvPr id="83971" name="Group 3"/>
          <p:cNvGraphicFramePr>
            <a:graphicFrameLocks noGrp="1"/>
          </p:cNvGraphicFramePr>
          <p:nvPr/>
        </p:nvGraphicFramePr>
        <p:xfrm>
          <a:off x="1703388" y="1474788"/>
          <a:ext cx="8610600" cy="5612004"/>
        </p:xfrm>
        <a:graphic>
          <a:graphicData uri="http://schemas.openxmlformats.org/drawingml/2006/table">
            <a:tbl>
              <a:tblPr/>
              <a:tblGrid>
                <a:gridCol w="2552700"/>
                <a:gridCol w="2019300"/>
                <a:gridCol w="1858962"/>
                <a:gridCol w="2179638"/>
              </a:tblGrid>
              <a:tr h="17287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indent="14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indent="-47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indent="-650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indent="-1333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it-IT" altLang="it-IT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Indicatori da confrontare</a:t>
                      </a:r>
                      <a:endParaRPr kumimoji="0" lang="it-IT" altLang="it-IT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</a:rPr>
                        <a:t>Ambiente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indent="14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indent="-47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indent="-650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indent="-1333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it-IT" altLang="it-IT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L’uomo di Cro Magnon periodo ….</a:t>
                      </a:r>
                      <a:endParaRPr kumimoji="0" lang="it-IT" altLang="it-IT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indent="14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indent="-47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indent="-650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indent="-1333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it-IT" altLang="it-IT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L’uomo del Neolitico.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it-IT" altLang="it-IT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periodo …..</a:t>
                      </a:r>
                      <a:endParaRPr kumimoji="0" lang="it-IT" altLang="it-IT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indent="14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indent="-47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indent="-650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indent="-1333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it-IT" altLang="it-IT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Oggi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it-IT" altLang="it-IT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Quali mutamenti/</a:t>
                      </a:r>
                      <a:endParaRPr kumimoji="0" lang="it-IT" altLang="it-IT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it-IT" altLang="it-IT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permanenze</a:t>
                      </a:r>
                      <a:endParaRPr kumimoji="0" lang="it-IT" altLang="it-IT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indent="14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indent="-47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indent="-650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indent="-1333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Attività principale per procurarsi il cibo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indent="14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indent="-47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indent="-650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indent="-1333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indent="14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indent="-47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indent="-650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indent="-1333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indent="14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indent="-47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indent="-650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indent="-1333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indent="14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indent="-47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indent="-650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indent="-1333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Tipi di vita: nomade o sedentaria  </a:t>
                      </a:r>
                      <a:endParaRPr kumimoji="0" lang="it-IT" altLang="it-IT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indent="14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indent="-47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indent="-650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indent="-1333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indent="14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indent="-47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indent="-650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indent="-1333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indent="14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indent="-47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indent="-650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indent="-1333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indent="14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indent="-47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indent="-650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indent="-1333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Tipi di abitazioni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indent="14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indent="-47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indent="-650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indent="-1333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indent="14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indent="-47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indent="-650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indent="-1333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indent="14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indent="-47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indent="-650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indent="-1333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56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indent="14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indent="-47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indent="-650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indent="-1333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Quali materiali sa lavorare per ricavare oggetti 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indent="14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indent="-47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indent="-650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indent="-1333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indent="14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indent="-47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indent="-650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indent="-1333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indent="14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indent="-47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indent="-650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indent="-1333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indent="-1333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4733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994" name="Group 2"/>
          <p:cNvGraphicFramePr>
            <a:graphicFrameLocks noGrp="1"/>
          </p:cNvGraphicFramePr>
          <p:nvPr/>
        </p:nvGraphicFramePr>
        <p:xfrm>
          <a:off x="1524000" y="609601"/>
          <a:ext cx="8915400" cy="5450650"/>
        </p:xfrm>
        <a:graphic>
          <a:graphicData uri="http://schemas.openxmlformats.org/drawingml/2006/table">
            <a:tbl>
              <a:tblPr/>
              <a:tblGrid>
                <a:gridCol w="1981200"/>
                <a:gridCol w="1676400"/>
                <a:gridCol w="1690688"/>
                <a:gridCol w="1782762"/>
                <a:gridCol w="1784350"/>
              </a:tblGrid>
              <a:tr h="954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it-IT" altLang="it-IT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Indicatori tematici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it-IT" altLang="it-IT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differenze</a:t>
                      </a:r>
                      <a:endParaRPr kumimoji="0" lang="it-IT" altLang="it-IT" sz="2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it-IT" altLang="it-IT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analogie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it-IT" altLang="it-IT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inferenze: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it-IT" altLang="it-IT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se …allora</a:t>
                      </a:r>
                      <a:endParaRPr kumimoji="0" lang="it-IT" altLang="it-IT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it-IT" altLang="it-IT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questioni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it-IT" altLang="it-IT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tempo</a:t>
                      </a:r>
                      <a:endParaRPr kumimoji="0" lang="it-IT" altLang="it-IT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it-IT" altLang="it-IT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ambiente</a:t>
                      </a:r>
                      <a:endParaRPr kumimoji="0" lang="it-IT" altLang="it-IT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it-IT" altLang="it-IT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insediamento</a:t>
                      </a:r>
                      <a:endParaRPr kumimoji="0" lang="it-IT" altLang="it-IT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it-IT" altLang="it-IT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tipi di abitazioni</a:t>
                      </a:r>
                      <a:endParaRPr kumimoji="0" lang="it-IT" altLang="it-IT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it-IT" altLang="it-IT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edifici di altro uso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it-IT" altLang="it-IT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tipi di abbigliamento</a:t>
                      </a:r>
                      <a:endParaRPr kumimoji="0" lang="it-IT" altLang="it-IT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it-IT" altLang="it-IT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</a:rPr>
                        <a:t>alimentazione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5044" name="Text Box 52"/>
          <p:cNvSpPr txBox="1">
            <a:spLocks noChangeArrowheads="1"/>
          </p:cNvSpPr>
          <p:nvPr/>
        </p:nvSpPr>
        <p:spPr bwMode="auto">
          <a:xfrm>
            <a:off x="2362200" y="1"/>
            <a:ext cx="8077200" cy="531813"/>
          </a:xfrm>
          <a:prstGeom prst="rect">
            <a:avLst/>
          </a:prstGeom>
          <a:noFill/>
          <a:ln w="12700" cap="sq">
            <a:solidFill>
              <a:srgbClr val="FF33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2800">
                <a:latin typeface="Times New Roman" charset="0"/>
              </a:rPr>
              <a:t>Rilevazione analogie / differenze,  relazioni tra qdc</a:t>
            </a:r>
          </a:p>
        </p:txBody>
      </p:sp>
    </p:spTree>
    <p:extLst>
      <p:ext uri="{BB962C8B-B14F-4D97-AF65-F5344CB8AC3E}">
        <p14:creationId xmlns:p14="http://schemas.microsoft.com/office/powerpoint/2010/main" val="1955891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51088" y="2636838"/>
            <a:ext cx="7772400" cy="3086100"/>
          </a:xfrm>
          <a:ln>
            <a:solidFill>
              <a:srgbClr val="FF33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it-IT" altLang="it-IT" sz="2800"/>
              <a:t>Dal confronto l’allievo coglie i grandi mutamenti e anche le permanenze e si pone la domanda: </a:t>
            </a:r>
            <a:br>
              <a:rPr lang="it-IT" altLang="it-IT" sz="2800"/>
            </a:br>
            <a:r>
              <a:rPr lang="it-IT" altLang="it-IT" sz="2800"/>
              <a:t>cosa ha favorito la trasformazione? </a:t>
            </a:r>
            <a:br>
              <a:rPr lang="it-IT" altLang="it-IT" sz="2800"/>
            </a:br>
            <a:r>
              <a:rPr lang="it-IT" altLang="it-IT" sz="2800"/>
              <a:t>Per spiegare la trasformazione esaminiamo i fatti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24113" y="2781300"/>
            <a:ext cx="7586662" cy="3384550"/>
          </a:xfrm>
        </p:spPr>
        <p:txBody>
          <a:bodyPr/>
          <a:lstStyle/>
          <a:p>
            <a:endParaRPr lang="it-IT" altLang="it-IT" sz="1800"/>
          </a:p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36760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ln>
            <a:solidFill>
              <a:srgbClr val="FF33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it-IT" altLang="it-IT" sz="3400"/>
              <a:t>Lettura guidata per ricavare informazioni e inferenze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 typeface="Wingdings" charset="2"/>
              <a:buNone/>
            </a:pPr>
            <a:r>
              <a:rPr lang="it-IT" altLang="it-IT" sz="2100"/>
              <a:t>Sono trascorsi circa 30.000 anni dalla prima immagine, cosa vedi?</a:t>
            </a:r>
          </a:p>
          <a:p>
            <a:pPr>
              <a:lnSpc>
                <a:spcPct val="80000"/>
              </a:lnSpc>
            </a:pPr>
            <a:r>
              <a:rPr lang="it-IT" altLang="it-IT" sz="2100"/>
              <a:t>L’uomo rappresentato è simile a quello di C. M?  Come è vestito? Cosa porta ai piedi? Cosa porta sulle spalle? Accanto all’uomo quale animale riconosci?</a:t>
            </a:r>
          </a:p>
          <a:p>
            <a:pPr>
              <a:lnSpc>
                <a:spcPct val="80000"/>
              </a:lnSpc>
            </a:pPr>
            <a:r>
              <a:rPr lang="it-IT" altLang="it-IT" sz="2100"/>
              <a:t>La ragazza  e il ragazzo cosa stanno facendo? Cosa hanno in mano? Cosa ha imparato a fare l’uomo? Raccoglie frutti spontanei o coltiva la terra? </a:t>
            </a:r>
          </a:p>
          <a:p>
            <a:pPr>
              <a:lnSpc>
                <a:spcPct val="80000"/>
              </a:lnSpc>
            </a:pPr>
            <a:r>
              <a:rPr lang="it-IT" altLang="it-IT" sz="2100"/>
              <a:t>Cosa sta facendo la donna accanto alla capanna?</a:t>
            </a:r>
          </a:p>
          <a:p>
            <a:pPr>
              <a:lnSpc>
                <a:spcPct val="80000"/>
              </a:lnSpc>
            </a:pPr>
            <a:r>
              <a:rPr lang="it-IT" altLang="it-IT" sz="2100"/>
              <a:t>Le abitazioni  che vedi sullo sfondo come e di quale materiale sono fatte? Sono facili da trasportare? L’uomo è sedentario o nomade?  </a:t>
            </a:r>
          </a:p>
          <a:p>
            <a:pPr>
              <a:lnSpc>
                <a:spcPct val="80000"/>
              </a:lnSpc>
            </a:pPr>
            <a:r>
              <a:rPr lang="it-IT" altLang="it-IT" sz="2100"/>
              <a:t>Quali animali riconosci attorno alle abitazioni? Sono animali domestici? L’uomo li caccia o li alleva? Cosa puoi ricavare?</a:t>
            </a:r>
            <a:r>
              <a:rPr lang="it-IT" altLang="it-IT" sz="1800"/>
              <a:t> </a:t>
            </a:r>
          </a:p>
        </p:txBody>
      </p:sp>
      <p:sp>
        <p:nvSpPr>
          <p:cNvPr id="107524" name="Text Box 4"/>
          <p:cNvSpPr txBox="1">
            <a:spLocks noChangeArrowheads="1"/>
          </p:cNvSpPr>
          <p:nvPr/>
        </p:nvSpPr>
        <p:spPr bwMode="auto">
          <a:xfrm>
            <a:off x="1524000" y="6146800"/>
            <a:ext cx="9144000" cy="400110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2000"/>
              <a:t>L’insegnante stimola il confronto con l’oggi su alcuni aspetti considerati</a:t>
            </a:r>
            <a:r>
              <a:rPr lang="it-IT" altLang="it-IT" b="1" i="1"/>
              <a:t> </a:t>
            </a: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12157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1919288" y="765176"/>
            <a:ext cx="8305800" cy="3693319"/>
          </a:xfrm>
          <a:prstGeom prst="rect">
            <a:avLst/>
          </a:prstGeom>
          <a:noFill/>
          <a:ln w="12700" cap="sq">
            <a:solidFill>
              <a:srgbClr val="FF33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400">
                <a:latin typeface="Times New Roman" charset="0"/>
                <a:ea typeface="Times New Roman" charset="0"/>
                <a:cs typeface="Times New Roman" charset="0"/>
              </a:rPr>
              <a:t>8. </a:t>
            </a:r>
            <a:r>
              <a:rPr lang="it-IT" altLang="it-IT" sz="2000">
                <a:ea typeface="Times New Roman" charset="0"/>
                <a:cs typeface="Times New Roman" charset="0"/>
              </a:rPr>
              <a:t>Nella scena raffigurata vedi oggetti costruiti dagli uomini e dalle donne: frecce,………………………</a:t>
            </a:r>
          </a:p>
          <a:p>
            <a:pPr>
              <a:spcBef>
                <a:spcPct val="50000"/>
              </a:spcBef>
            </a:pPr>
            <a:r>
              <a:rPr lang="it-IT" altLang="it-IT" sz="2000">
                <a:ea typeface="Times New Roman" charset="0"/>
                <a:cs typeface="Times New Roman" charset="0"/>
              </a:rPr>
              <a:t>9.</a:t>
            </a:r>
            <a:r>
              <a:rPr lang="it-IT" altLang="it-IT" sz="2000" u="sng">
                <a:ea typeface="Times New Roman" charset="0"/>
                <a:cs typeface="Times New Roman" charset="0"/>
              </a:rPr>
              <a:t> </a:t>
            </a:r>
            <a:r>
              <a:rPr lang="it-IT" altLang="it-IT" sz="2000">
                <a:ea typeface="Times New Roman" charset="0"/>
                <a:cs typeface="Times New Roman" charset="0"/>
              </a:rPr>
              <a:t>Dall’immagine puoi capire che questi gruppi umani si procuravano il cibo con: la caccia/ la coltivazione dei campi/ la raccolta dei frutti spontanei / l’allevamento degli animali.</a:t>
            </a:r>
            <a:endParaRPr lang="it-IT" altLang="it-IT" sz="2000"/>
          </a:p>
          <a:p>
            <a:pPr>
              <a:spcBef>
                <a:spcPct val="50000"/>
              </a:spcBef>
            </a:pPr>
            <a:r>
              <a:rPr lang="it-IT" altLang="it-IT" sz="2000">
                <a:ea typeface="Times New Roman" charset="0"/>
                <a:cs typeface="Times New Roman" charset="0"/>
              </a:rPr>
              <a:t>10. Cerca nell’immagine i particolari che ti permettono di capire quali animali erano cacciati da questi gruppi di uomini …………</a:t>
            </a:r>
          </a:p>
          <a:p>
            <a:pPr>
              <a:spcBef>
                <a:spcPct val="50000"/>
              </a:spcBef>
            </a:pPr>
            <a:r>
              <a:rPr lang="it-IT" altLang="it-IT" sz="2000">
                <a:ea typeface="Times New Roman" charset="0"/>
                <a:cs typeface="Times New Roman" charset="0"/>
              </a:rPr>
              <a:t>11. Questi gruppi di uomini, come vedi, abitavano in tende fatte di pelli. Questo ti fa pensare che essi: si spostavano sul territorio /abitavano stabilmente nello stesso territorio</a:t>
            </a:r>
          </a:p>
        </p:txBody>
      </p:sp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1981200" y="3124200"/>
            <a:ext cx="845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 altLang="it-IT" sz="2400">
              <a:latin typeface="Times New Roman" charset="0"/>
            </a:endParaRPr>
          </a:p>
        </p:txBody>
      </p:sp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1919289" y="4868863"/>
            <a:ext cx="8351837" cy="1785104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000" b="1" i="1">
                <a:latin typeface="Times New Roman" charset="0"/>
              </a:rPr>
              <a:t>I gruppi umani di Cro-Magnon appartenevano alla specie Homo S. Sapiens, come gli uomini e le donne di oggi. Erano generalmente grandi di corporatura, di altezza fino a1,80 m, avevano un cervello voluminoso, potevano vivere circa fino a 30 o 40 anni.</a:t>
            </a:r>
          </a:p>
          <a:p>
            <a:pPr>
              <a:spcBef>
                <a:spcPct val="50000"/>
              </a:spcBef>
            </a:pPr>
            <a:r>
              <a:rPr lang="it-IT" altLang="it-IT" sz="2000" b="1" i="1">
                <a:latin typeface="Times New Roman" charset="0"/>
              </a:rPr>
              <a:t>L’insegnante stimola il confronto con l’oggi su alcuni degli aspetti considerati </a:t>
            </a:r>
          </a:p>
        </p:txBody>
      </p:sp>
    </p:spTree>
    <p:extLst>
      <p:ext uri="{BB962C8B-B14F-4D97-AF65-F5344CB8AC3E}">
        <p14:creationId xmlns:p14="http://schemas.microsoft.com/office/powerpoint/2010/main" val="15122289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1408</Words>
  <Application>Microsoft Macintosh PowerPoint</Application>
  <PresentationFormat>Widescreen</PresentationFormat>
  <Paragraphs>160</Paragraphs>
  <Slides>33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42" baseType="lpstr">
      <vt:lpstr>Calibri</vt:lpstr>
      <vt:lpstr>Calibri Light</vt:lpstr>
      <vt:lpstr>Arial</vt:lpstr>
      <vt:lpstr>Mangal</vt:lpstr>
      <vt:lpstr>Tahoma</vt:lpstr>
      <vt:lpstr>Times New Roman</vt:lpstr>
      <vt:lpstr>Verdana</vt:lpstr>
      <vt:lpstr>Wingdings</vt:lpstr>
      <vt:lpstr>Tema di Office</vt:lpstr>
      <vt:lpstr>Presentazione di PowerPoint</vt:lpstr>
      <vt:lpstr>Presentazione di PowerPoint</vt:lpstr>
      <vt:lpstr>Presentazione di PowerPoint</vt:lpstr>
      <vt:lpstr>Lettura guidata per ricavare informazioni e inferenze</vt:lpstr>
      <vt:lpstr>Confronto tra modalità di vita </vt:lpstr>
      <vt:lpstr>Presentazione di PowerPoint</vt:lpstr>
      <vt:lpstr>Dal confronto l’allievo coglie i grandi mutamenti e anche le permanenze e si pone la domanda:  cosa ha favorito la trasformazione?  Per spiegare la trasformazione esaminiamo i fatti</vt:lpstr>
      <vt:lpstr>Lettura guidata per ricavare informazioni e inferenze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Lettura guidata per ricavare informazioni e inferenze</vt:lpstr>
      <vt:lpstr>Confronto tra modalità di vita </vt:lpstr>
      <vt:lpstr>Presentazione di PowerPoint</vt:lpstr>
      <vt:lpstr>Dal confronto l’allievo coglie i grandi mutamenti e anche le permanenze e si pone la domanda:  cosa ha favorito la trasformazione?  Per spiegare la trasformazione esaminiamo i fatti</vt:lpstr>
      <vt:lpstr>Presentazione di PowerPoint</vt:lpstr>
      <vt:lpstr>Presentazione di PowerPoint</vt:lpstr>
      <vt:lpstr>Presentazione di PowerPoint</vt:lpstr>
      <vt:lpstr>Presentazione di PowerPoint</vt:lpstr>
      <vt:lpstr>I fatti spiegano la trasformazione</vt:lpstr>
      <vt:lpstr>Una conoscenza storica ha senso se è riferita a un contesto preciso, a un tempo definito, ad uno spazio indicato</vt:lpstr>
      <vt:lpstr>Agricoltura </vt:lpstr>
      <vt:lpstr>Presentazione di PowerPoint</vt:lpstr>
      <vt:lpstr>Presentazione di PowerPoint</vt:lpstr>
      <vt:lpstr>Centuriazione</vt:lpstr>
      <vt:lpstr>Plastico del territorio centuriato: lo schema della centuriazione</vt:lpstr>
      <vt:lpstr>TERRENI BONIFICATI</vt:lpstr>
      <vt:lpstr>Presentazione di PowerPoint</vt:lpstr>
      <vt:lpstr>Presentazione di PowerPoint</vt:lpstr>
      <vt:lpstr>Presentazione di PowerPoint</vt:lpstr>
      <vt:lpstr>sussidiario 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Utente di Microsoft Office</cp:lastModifiedBy>
  <cp:revision>1</cp:revision>
  <dcterms:created xsi:type="dcterms:W3CDTF">2019-02-14T17:55:04Z</dcterms:created>
  <dcterms:modified xsi:type="dcterms:W3CDTF">2019-02-14T17:59:30Z</dcterms:modified>
</cp:coreProperties>
</file>