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senza titolo" id="{08284B0E-953B-1846-9B94-40D942DCCBB5}">
          <p14:sldIdLst>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4727"/>
  </p:normalViewPr>
  <p:slideViewPr>
    <p:cSldViewPr snapToGrid="0" snapToObjects="1">
      <p:cViewPr varScale="1">
        <p:scale>
          <a:sx n="88" d="100"/>
          <a:sy n="88" d="100"/>
        </p:scale>
        <p:origin x="94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747B9D-8690-7D4D-BD97-A13C567B68E1}" type="datetimeFigureOut">
              <a:rPr lang="it-IT" smtClean="0"/>
              <a:t>14/02/19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B27E2B-6647-1D43-9460-74D04268ED38}" type="slidenum">
              <a:rPr lang="it-IT" smtClean="0"/>
              <a:t>‹n.›</a:t>
            </a:fld>
            <a:endParaRPr lang="it-IT"/>
          </a:p>
        </p:txBody>
      </p:sp>
    </p:spTree>
    <p:extLst>
      <p:ext uri="{BB962C8B-B14F-4D97-AF65-F5344CB8AC3E}">
        <p14:creationId xmlns:p14="http://schemas.microsoft.com/office/powerpoint/2010/main" val="136173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B34219-5D88-0E40-830F-74D7D333573B}" type="slidenum">
              <a:rPr lang="it-IT" altLang="it-IT"/>
              <a:pPr/>
              <a:t>2</a:t>
            </a:fld>
            <a:endParaRPr lang="it-IT" altLang="it-IT"/>
          </a:p>
        </p:txBody>
      </p:sp>
      <p:sp>
        <p:nvSpPr>
          <p:cNvPr id="5122" name="Rectangle 2"/>
          <p:cNvSpPr>
            <a:spLocks noRot="1" noChangeArrowheads="1" noTextEdit="1"/>
          </p:cNvSpPr>
          <p:nvPr>
            <p:ph type="sldImg"/>
          </p:nvPr>
        </p:nvSpPr>
        <p:spPr>
          <a:xfrm>
            <a:off x="382588" y="685800"/>
            <a:ext cx="6096000" cy="3429000"/>
          </a:xfrm>
          <a:ln/>
        </p:spPr>
      </p:sp>
      <p:sp>
        <p:nvSpPr>
          <p:cNvPr id="5123" name="Rectangle 3"/>
          <p:cNvSpPr>
            <a:spLocks noGrp="1" noChangeArrowheads="1"/>
          </p:cNvSpPr>
          <p:nvPr>
            <p:ph type="body" idx="1"/>
          </p:nvPr>
        </p:nvSpPr>
        <p:spPr>
          <a:xfrm>
            <a:off x="914400" y="4343400"/>
            <a:ext cx="5029200" cy="4114800"/>
          </a:xfrm>
        </p:spPr>
        <p:txBody>
          <a:bodyPr/>
          <a:lstStyle/>
          <a:p>
            <a:endParaRPr lang="it-IT" altLang="it-IT"/>
          </a:p>
        </p:txBody>
      </p:sp>
    </p:spTree>
    <p:extLst>
      <p:ext uri="{BB962C8B-B14F-4D97-AF65-F5344CB8AC3E}">
        <p14:creationId xmlns:p14="http://schemas.microsoft.com/office/powerpoint/2010/main" val="1564365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 dello schema</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9A485E1E-74B7-B148-965F-7A1AC7573135}" type="datetimeFigureOut">
              <a:rPr lang="it-IT" smtClean="0"/>
              <a:t>14/02/19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EA2B3FB-3440-594B-B299-F22417BD0CC2}" type="slidenum">
              <a:rPr lang="it-IT" smtClean="0"/>
              <a:t>‹n.›</a:t>
            </a:fld>
            <a:endParaRPr lang="it-IT"/>
          </a:p>
        </p:txBody>
      </p:sp>
    </p:spTree>
    <p:extLst>
      <p:ext uri="{BB962C8B-B14F-4D97-AF65-F5344CB8AC3E}">
        <p14:creationId xmlns:p14="http://schemas.microsoft.com/office/powerpoint/2010/main" val="102503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 dello schema</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A485E1E-74B7-B148-965F-7A1AC7573135}" type="datetimeFigureOut">
              <a:rPr lang="it-IT" smtClean="0"/>
              <a:t>14/02/19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EA2B3FB-3440-594B-B299-F22417BD0CC2}" type="slidenum">
              <a:rPr lang="it-IT" smtClean="0"/>
              <a:t>‹n.›</a:t>
            </a:fld>
            <a:endParaRPr lang="it-IT"/>
          </a:p>
        </p:txBody>
      </p:sp>
    </p:spTree>
    <p:extLst>
      <p:ext uri="{BB962C8B-B14F-4D97-AF65-F5344CB8AC3E}">
        <p14:creationId xmlns:p14="http://schemas.microsoft.com/office/powerpoint/2010/main" val="782511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 dello schema</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A485E1E-74B7-B148-965F-7A1AC7573135}" type="datetimeFigureOut">
              <a:rPr lang="it-IT" smtClean="0"/>
              <a:t>14/02/19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EA2B3FB-3440-594B-B299-F22417BD0CC2}" type="slidenum">
              <a:rPr lang="it-IT" smtClean="0"/>
              <a:t>‹n.›</a:t>
            </a:fld>
            <a:endParaRPr lang="it-IT"/>
          </a:p>
        </p:txBody>
      </p:sp>
    </p:spTree>
    <p:extLst>
      <p:ext uri="{BB962C8B-B14F-4D97-AF65-F5344CB8AC3E}">
        <p14:creationId xmlns:p14="http://schemas.microsoft.com/office/powerpoint/2010/main" val="476590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766233" y="304801"/>
            <a:ext cx="10668000" cy="1216025"/>
          </a:xfrm>
        </p:spPr>
        <p:txBody>
          <a:bodyPr/>
          <a:lstStyle/>
          <a:p>
            <a:r>
              <a:rPr lang="it-IT" smtClean="0"/>
              <a:t>Fare clic per modificare lo stile del titolo dello schema</a:t>
            </a:r>
            <a:endParaRPr lang="it-IT"/>
          </a:p>
        </p:txBody>
      </p:sp>
      <p:sp>
        <p:nvSpPr>
          <p:cNvPr id="3" name="Segnaposto SmartArt 2"/>
          <p:cNvSpPr>
            <a:spLocks noGrp="1"/>
          </p:cNvSpPr>
          <p:nvPr>
            <p:ph type="dgm" idx="1"/>
          </p:nvPr>
        </p:nvSpPr>
        <p:spPr>
          <a:xfrm>
            <a:off x="755651" y="1752600"/>
            <a:ext cx="10668000" cy="4267200"/>
          </a:xfrm>
        </p:spPr>
        <p:txBody>
          <a:bodyPr/>
          <a:lstStyle/>
          <a:p>
            <a:endParaRPr lang="it-IT"/>
          </a:p>
        </p:txBody>
      </p:sp>
      <p:sp>
        <p:nvSpPr>
          <p:cNvPr id="4" name="Segnaposto data 3"/>
          <p:cNvSpPr>
            <a:spLocks noGrp="1"/>
          </p:cNvSpPr>
          <p:nvPr>
            <p:ph type="dt" sz="half" idx="10"/>
          </p:nvPr>
        </p:nvSpPr>
        <p:spPr>
          <a:xfrm>
            <a:off x="812800" y="6245225"/>
            <a:ext cx="2641600" cy="476250"/>
          </a:xfrm>
        </p:spPr>
        <p:txBody>
          <a:bodyPr/>
          <a:lstStyle>
            <a:lvl1pPr>
              <a:defRPr/>
            </a:lvl1pPr>
          </a:lstStyle>
          <a:p>
            <a:endParaRPr lang="it-IT" altLang="it-IT"/>
          </a:p>
        </p:txBody>
      </p:sp>
      <p:sp>
        <p:nvSpPr>
          <p:cNvPr id="5" name="Segnaposto piè di pagina 4"/>
          <p:cNvSpPr>
            <a:spLocks noGrp="1"/>
          </p:cNvSpPr>
          <p:nvPr>
            <p:ph type="ftr" sz="quarter" idx="11"/>
          </p:nvPr>
        </p:nvSpPr>
        <p:spPr>
          <a:xfrm>
            <a:off x="4165600" y="6245225"/>
            <a:ext cx="3860800" cy="476250"/>
          </a:xfrm>
        </p:spPr>
        <p:txBody>
          <a:bodyPr/>
          <a:lstStyle>
            <a:lvl1pPr>
              <a:defRPr/>
            </a:lvl1pPr>
          </a:lstStyle>
          <a:p>
            <a:endParaRPr lang="it-IT" altLang="it-IT"/>
          </a:p>
        </p:txBody>
      </p:sp>
      <p:sp>
        <p:nvSpPr>
          <p:cNvPr id="6" name="Segnaposto numero diapositiva 5"/>
          <p:cNvSpPr>
            <a:spLocks noGrp="1"/>
          </p:cNvSpPr>
          <p:nvPr>
            <p:ph type="sldNum" sz="quarter" idx="12"/>
          </p:nvPr>
        </p:nvSpPr>
        <p:spPr>
          <a:xfrm>
            <a:off x="8737600" y="6245225"/>
            <a:ext cx="2641600" cy="476250"/>
          </a:xfrm>
        </p:spPr>
        <p:txBody>
          <a:bodyPr/>
          <a:lstStyle>
            <a:lvl1pPr>
              <a:defRPr/>
            </a:lvl1pPr>
          </a:lstStyle>
          <a:p>
            <a:fld id="{E24400F4-E6B3-FF44-A5A9-1E315314CA2E}" type="slidenum">
              <a:rPr lang="it-IT" altLang="it-IT"/>
              <a:pPr/>
              <a:t>‹n.›</a:t>
            </a:fld>
            <a:endParaRPr lang="it-IT" altLang="it-IT"/>
          </a:p>
        </p:txBody>
      </p:sp>
    </p:spTree>
    <p:extLst>
      <p:ext uri="{BB962C8B-B14F-4D97-AF65-F5344CB8AC3E}">
        <p14:creationId xmlns:p14="http://schemas.microsoft.com/office/powerpoint/2010/main" val="1777727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 dello schema</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A485E1E-74B7-B148-965F-7A1AC7573135}" type="datetimeFigureOut">
              <a:rPr lang="it-IT" smtClean="0"/>
              <a:t>14/02/19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EA2B3FB-3440-594B-B299-F22417BD0CC2}" type="slidenum">
              <a:rPr lang="it-IT" smtClean="0"/>
              <a:t>‹n.›</a:t>
            </a:fld>
            <a:endParaRPr lang="it-IT"/>
          </a:p>
        </p:txBody>
      </p:sp>
    </p:spTree>
    <p:extLst>
      <p:ext uri="{BB962C8B-B14F-4D97-AF65-F5344CB8AC3E}">
        <p14:creationId xmlns:p14="http://schemas.microsoft.com/office/powerpoint/2010/main" val="501397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 dello schema</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9A485E1E-74B7-B148-965F-7A1AC7573135}" type="datetimeFigureOut">
              <a:rPr lang="it-IT" smtClean="0"/>
              <a:t>14/02/19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EA2B3FB-3440-594B-B299-F22417BD0CC2}" type="slidenum">
              <a:rPr lang="it-IT" smtClean="0"/>
              <a:t>‹n.›</a:t>
            </a:fld>
            <a:endParaRPr lang="it-IT"/>
          </a:p>
        </p:txBody>
      </p:sp>
    </p:spTree>
    <p:extLst>
      <p:ext uri="{BB962C8B-B14F-4D97-AF65-F5344CB8AC3E}">
        <p14:creationId xmlns:p14="http://schemas.microsoft.com/office/powerpoint/2010/main" val="265380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 dello schema</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9A485E1E-74B7-B148-965F-7A1AC7573135}" type="datetimeFigureOut">
              <a:rPr lang="it-IT" smtClean="0"/>
              <a:t>14/02/19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EA2B3FB-3440-594B-B299-F22417BD0CC2}" type="slidenum">
              <a:rPr lang="it-IT" smtClean="0"/>
              <a:t>‹n.›</a:t>
            </a:fld>
            <a:endParaRPr lang="it-IT"/>
          </a:p>
        </p:txBody>
      </p:sp>
    </p:spTree>
    <p:extLst>
      <p:ext uri="{BB962C8B-B14F-4D97-AF65-F5344CB8AC3E}">
        <p14:creationId xmlns:p14="http://schemas.microsoft.com/office/powerpoint/2010/main" val="2070650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 dello schema</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9A485E1E-74B7-B148-965F-7A1AC7573135}" type="datetimeFigureOut">
              <a:rPr lang="it-IT" smtClean="0"/>
              <a:t>14/02/19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EA2B3FB-3440-594B-B299-F22417BD0CC2}" type="slidenum">
              <a:rPr lang="it-IT" smtClean="0"/>
              <a:t>‹n.›</a:t>
            </a:fld>
            <a:endParaRPr lang="it-IT"/>
          </a:p>
        </p:txBody>
      </p:sp>
    </p:spTree>
    <p:extLst>
      <p:ext uri="{BB962C8B-B14F-4D97-AF65-F5344CB8AC3E}">
        <p14:creationId xmlns:p14="http://schemas.microsoft.com/office/powerpoint/2010/main" val="1457647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 dello schema</a:t>
            </a:r>
            <a:endParaRPr lang="it-IT"/>
          </a:p>
        </p:txBody>
      </p:sp>
      <p:sp>
        <p:nvSpPr>
          <p:cNvPr id="3" name="Segnaposto data 2"/>
          <p:cNvSpPr>
            <a:spLocks noGrp="1"/>
          </p:cNvSpPr>
          <p:nvPr>
            <p:ph type="dt" sz="half" idx="10"/>
          </p:nvPr>
        </p:nvSpPr>
        <p:spPr/>
        <p:txBody>
          <a:bodyPr/>
          <a:lstStyle/>
          <a:p>
            <a:fld id="{9A485E1E-74B7-B148-965F-7A1AC7573135}" type="datetimeFigureOut">
              <a:rPr lang="it-IT" smtClean="0"/>
              <a:t>14/02/19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EA2B3FB-3440-594B-B299-F22417BD0CC2}" type="slidenum">
              <a:rPr lang="it-IT" smtClean="0"/>
              <a:t>‹n.›</a:t>
            </a:fld>
            <a:endParaRPr lang="it-IT"/>
          </a:p>
        </p:txBody>
      </p:sp>
    </p:spTree>
    <p:extLst>
      <p:ext uri="{BB962C8B-B14F-4D97-AF65-F5344CB8AC3E}">
        <p14:creationId xmlns:p14="http://schemas.microsoft.com/office/powerpoint/2010/main" val="184070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A485E1E-74B7-B148-965F-7A1AC7573135}" type="datetimeFigureOut">
              <a:rPr lang="it-IT" smtClean="0"/>
              <a:t>14/02/19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EA2B3FB-3440-594B-B299-F22417BD0CC2}" type="slidenum">
              <a:rPr lang="it-IT" smtClean="0"/>
              <a:t>‹n.›</a:t>
            </a:fld>
            <a:endParaRPr lang="it-IT"/>
          </a:p>
        </p:txBody>
      </p:sp>
    </p:spTree>
    <p:extLst>
      <p:ext uri="{BB962C8B-B14F-4D97-AF65-F5344CB8AC3E}">
        <p14:creationId xmlns:p14="http://schemas.microsoft.com/office/powerpoint/2010/main" val="1298979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 dello schema</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9A485E1E-74B7-B148-965F-7A1AC7573135}" type="datetimeFigureOut">
              <a:rPr lang="it-IT" smtClean="0"/>
              <a:t>14/02/19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EA2B3FB-3440-594B-B299-F22417BD0CC2}" type="slidenum">
              <a:rPr lang="it-IT" smtClean="0"/>
              <a:t>‹n.›</a:t>
            </a:fld>
            <a:endParaRPr lang="it-IT"/>
          </a:p>
        </p:txBody>
      </p:sp>
    </p:spTree>
    <p:extLst>
      <p:ext uri="{BB962C8B-B14F-4D97-AF65-F5344CB8AC3E}">
        <p14:creationId xmlns:p14="http://schemas.microsoft.com/office/powerpoint/2010/main" val="632675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 dello schema</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9A485E1E-74B7-B148-965F-7A1AC7573135}" type="datetimeFigureOut">
              <a:rPr lang="it-IT" smtClean="0"/>
              <a:t>14/02/19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EA2B3FB-3440-594B-B299-F22417BD0CC2}" type="slidenum">
              <a:rPr lang="it-IT" smtClean="0"/>
              <a:t>‹n.›</a:t>
            </a:fld>
            <a:endParaRPr lang="it-IT"/>
          </a:p>
        </p:txBody>
      </p:sp>
    </p:spTree>
    <p:extLst>
      <p:ext uri="{BB962C8B-B14F-4D97-AF65-F5344CB8AC3E}">
        <p14:creationId xmlns:p14="http://schemas.microsoft.com/office/powerpoint/2010/main" val="11929368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 dello schema</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485E1E-74B7-B148-965F-7A1AC7573135}" type="datetimeFigureOut">
              <a:rPr lang="it-IT" smtClean="0"/>
              <a:t>14/02/19</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2B3FB-3440-594B-B299-F22417BD0CC2}" type="slidenum">
              <a:rPr lang="it-IT" smtClean="0"/>
              <a:t>‹n.›</a:t>
            </a:fld>
            <a:endParaRPr lang="it-IT"/>
          </a:p>
        </p:txBody>
      </p:sp>
    </p:spTree>
    <p:extLst>
      <p:ext uri="{BB962C8B-B14F-4D97-AF65-F5344CB8AC3E}">
        <p14:creationId xmlns:p14="http://schemas.microsoft.com/office/powerpoint/2010/main" val="1640996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Scanner\scena%20iniziale.jpg" TargetMode="External"/><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 Id="rId3" Type="http://schemas.openxmlformats.org/officeDocument/2006/relationships/image" Target="Scanner\scena%20iniziale.jp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 Id="rId3" Type="http://schemas.openxmlformats.org/officeDocument/2006/relationships/image" Target="Scanner\paesaggio.jp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9800" y="620714"/>
            <a:ext cx="7772400" cy="1741487"/>
          </a:xfrm>
        </p:spPr>
        <p:txBody>
          <a:bodyPr/>
          <a:lstStyle/>
          <a:p>
            <a:pPr algn="ctr"/>
            <a:r>
              <a:rPr lang="it-IT" altLang="it-IT"/>
              <a:t>La continuità nel curricolo</a:t>
            </a:r>
          </a:p>
        </p:txBody>
      </p:sp>
      <p:sp>
        <p:nvSpPr>
          <p:cNvPr id="2051" name="Rectangle 3"/>
          <p:cNvSpPr>
            <a:spLocks noGrp="1" noChangeArrowheads="1"/>
          </p:cNvSpPr>
          <p:nvPr>
            <p:ph type="subTitle" idx="1"/>
          </p:nvPr>
        </p:nvSpPr>
        <p:spPr/>
        <p:txBody>
          <a:bodyPr/>
          <a:lstStyle/>
          <a:p>
            <a:pPr algn="ctr"/>
            <a:r>
              <a:rPr lang="it-IT" altLang="it-IT"/>
              <a:t>Maria Teresa Rabitti</a:t>
            </a:r>
          </a:p>
          <a:p>
            <a:pPr algn="ctr"/>
            <a:r>
              <a:rPr lang="it-IT" altLang="it-IT" sz="1800"/>
              <a:t>didattica della storia </a:t>
            </a:r>
          </a:p>
          <a:p>
            <a:pPr algn="ctr"/>
            <a:r>
              <a:rPr lang="it-IT" altLang="it-IT" sz="1800"/>
              <a:t>Università di Bolzano</a:t>
            </a:r>
          </a:p>
          <a:p>
            <a:pPr algn="ctr"/>
            <a:r>
              <a:rPr lang="it-IT" altLang="it-IT" sz="1800"/>
              <a:t>Clio’92</a:t>
            </a:r>
          </a:p>
        </p:txBody>
      </p:sp>
      <p:grpSp>
        <p:nvGrpSpPr>
          <p:cNvPr id="2052" name="Group 4"/>
          <p:cNvGrpSpPr>
            <a:grpSpLocks/>
          </p:cNvGrpSpPr>
          <p:nvPr/>
        </p:nvGrpSpPr>
        <p:grpSpPr bwMode="auto">
          <a:xfrm>
            <a:off x="1774826" y="188912"/>
            <a:ext cx="1005747" cy="340728"/>
            <a:chOff x="884" y="3929"/>
            <a:chExt cx="686" cy="263"/>
          </a:xfrm>
        </p:grpSpPr>
        <p:pic>
          <p:nvPicPr>
            <p:cNvPr id="2053" name="Picture 5" descr="CLIO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 y="3929"/>
              <a:ext cx="162" cy="210"/>
            </a:xfrm>
            <a:prstGeom prst="rect">
              <a:avLst/>
            </a:prstGeom>
            <a:noFill/>
            <a:extLst>
              <a:ext uri="{909E8E84-426E-40DD-AFC4-6F175D3DCCD1}">
                <a14:hiddenFill xmlns:a14="http://schemas.microsoft.com/office/drawing/2010/main">
                  <a:solidFill>
                    <a:srgbClr val="FFFFFF"/>
                  </a:solidFill>
                </a14:hiddenFill>
              </a:ext>
            </a:extLst>
          </p:spPr>
        </p:pic>
        <p:sp>
          <p:nvSpPr>
            <p:cNvPr id="2054" name="Rectangle 6"/>
            <p:cNvSpPr>
              <a:spLocks noChangeArrowheads="1"/>
            </p:cNvSpPr>
            <p:nvPr/>
          </p:nvSpPr>
          <p:spPr bwMode="auto">
            <a:xfrm>
              <a:off x="1020" y="3987"/>
              <a:ext cx="550"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0010" tIns="40005" rIns="80010" bIns="40005" anchor="ctr">
              <a:spAutoFit/>
            </a:bodyPr>
            <a:lstStyle>
              <a:lvl1pPr defTabSz="800100">
                <a:defRPr>
                  <a:solidFill>
                    <a:schemeClr val="tx1"/>
                  </a:solidFill>
                  <a:latin typeface="Arial" charset="0"/>
                </a:defRPr>
              </a:lvl1pPr>
              <a:lvl2pPr marL="400050" defTabSz="800100">
                <a:defRPr>
                  <a:solidFill>
                    <a:schemeClr val="tx1"/>
                  </a:solidFill>
                  <a:latin typeface="Arial" charset="0"/>
                </a:defRPr>
              </a:lvl2pPr>
              <a:lvl3pPr marL="800100" defTabSz="800100">
                <a:defRPr>
                  <a:solidFill>
                    <a:schemeClr val="tx1"/>
                  </a:solidFill>
                  <a:latin typeface="Arial" charset="0"/>
                </a:defRPr>
              </a:lvl3pPr>
              <a:lvl4pPr marL="1200150" defTabSz="800100">
                <a:defRPr>
                  <a:solidFill>
                    <a:schemeClr val="tx1"/>
                  </a:solidFill>
                  <a:latin typeface="Arial" charset="0"/>
                </a:defRPr>
              </a:lvl4pPr>
              <a:lvl5pPr marL="1600200" defTabSz="800100">
                <a:defRPr>
                  <a:solidFill>
                    <a:schemeClr val="tx1"/>
                  </a:solidFill>
                  <a:latin typeface="Arial" charset="0"/>
                </a:defRPr>
              </a:lvl5pPr>
              <a:lvl6pPr marL="2057400" defTabSz="800100" fontAlgn="base">
                <a:spcBef>
                  <a:spcPct val="0"/>
                </a:spcBef>
                <a:spcAft>
                  <a:spcPct val="0"/>
                </a:spcAft>
                <a:defRPr>
                  <a:solidFill>
                    <a:schemeClr val="tx1"/>
                  </a:solidFill>
                  <a:latin typeface="Arial" charset="0"/>
                </a:defRPr>
              </a:lvl6pPr>
              <a:lvl7pPr marL="2514600" defTabSz="800100" fontAlgn="base">
                <a:spcBef>
                  <a:spcPct val="0"/>
                </a:spcBef>
                <a:spcAft>
                  <a:spcPct val="0"/>
                </a:spcAft>
                <a:defRPr>
                  <a:solidFill>
                    <a:schemeClr val="tx1"/>
                  </a:solidFill>
                  <a:latin typeface="Arial" charset="0"/>
                </a:defRPr>
              </a:lvl7pPr>
              <a:lvl8pPr marL="2971800" defTabSz="800100" fontAlgn="base">
                <a:spcBef>
                  <a:spcPct val="0"/>
                </a:spcBef>
                <a:spcAft>
                  <a:spcPct val="0"/>
                </a:spcAft>
                <a:defRPr>
                  <a:solidFill>
                    <a:schemeClr val="tx1"/>
                  </a:solidFill>
                  <a:latin typeface="Arial" charset="0"/>
                </a:defRPr>
              </a:lvl8pPr>
              <a:lvl9pPr marL="3429000" defTabSz="800100" fontAlgn="base">
                <a:spcBef>
                  <a:spcPct val="0"/>
                </a:spcBef>
                <a:spcAft>
                  <a:spcPct val="0"/>
                </a:spcAft>
                <a:defRPr>
                  <a:solidFill>
                    <a:schemeClr val="tx1"/>
                  </a:solidFill>
                  <a:latin typeface="Arial" charset="0"/>
                </a:defRPr>
              </a:lvl9pPr>
            </a:lstStyle>
            <a:p>
              <a:r>
                <a:rPr lang="it-IT" altLang="it-IT" sz="1200" b="1">
                  <a:solidFill>
                    <a:srgbClr val="0000FF"/>
                  </a:solidFill>
                  <a:effectLst>
                    <a:outerShdw blurRad="38100" dist="38100" dir="2700000" algn="tl">
                      <a:srgbClr val="C0C0C0"/>
                    </a:outerShdw>
                  </a:effectLst>
                  <a:latin typeface="Verdana" charset="0"/>
                  <a:ea typeface="Times New Roman" charset="0"/>
                  <a:cs typeface="Tahoma" charset="0"/>
                </a:rPr>
                <a:t>Clio ‘92</a:t>
              </a:r>
            </a:p>
          </p:txBody>
        </p:sp>
      </p:grpSp>
      <p:sp>
        <p:nvSpPr>
          <p:cNvPr id="2055" name="Text Box 7"/>
          <p:cNvSpPr txBox="1">
            <a:spLocks noChangeArrowheads="1"/>
          </p:cNvSpPr>
          <p:nvPr/>
        </p:nvSpPr>
        <p:spPr bwMode="auto">
          <a:xfrm>
            <a:off x="2782889" y="692151"/>
            <a:ext cx="68421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it-IT" altLang="it-IT" sz="2400" b="1"/>
              <a:t>ISTITUTO COMPRENSIVO STATALE SASSOFERRATO</a:t>
            </a:r>
          </a:p>
        </p:txBody>
      </p:sp>
      <p:sp>
        <p:nvSpPr>
          <p:cNvPr id="2056" name="Text Box 8"/>
          <p:cNvSpPr txBox="1">
            <a:spLocks noChangeArrowheads="1"/>
          </p:cNvSpPr>
          <p:nvPr/>
        </p:nvSpPr>
        <p:spPr bwMode="auto">
          <a:xfrm>
            <a:off x="4656139" y="6069014"/>
            <a:ext cx="3527425" cy="3762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it-IT" altLang="it-IT" b="1">
                <a:latin typeface="Arial" charset="0"/>
              </a:rPr>
              <a:t>23 Novembre 2011</a:t>
            </a:r>
            <a:endParaRPr lang="it-IT" altLang="it-IT">
              <a:latin typeface="Arial" charset="0"/>
            </a:endParaRPr>
          </a:p>
        </p:txBody>
      </p:sp>
    </p:spTree>
    <p:extLst>
      <p:ext uri="{BB962C8B-B14F-4D97-AF65-F5344CB8AC3E}">
        <p14:creationId xmlns:p14="http://schemas.microsoft.com/office/powerpoint/2010/main" val="5008088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063751" y="333375"/>
            <a:ext cx="8035925" cy="1054100"/>
          </a:xfrm>
          <a:ln>
            <a:solidFill>
              <a:srgbClr val="FF3300"/>
            </a:solidFill>
            <a:miter lim="800000"/>
            <a:headEnd/>
            <a:tailEnd/>
          </a:ln>
        </p:spPr>
        <p:txBody>
          <a:bodyPr/>
          <a:lstStyle/>
          <a:p>
            <a:pPr algn="ctr"/>
            <a:r>
              <a:rPr lang="it-IT" altLang="it-IT" sz="3400"/>
              <a:t/>
            </a:r>
            <a:br>
              <a:rPr lang="it-IT" altLang="it-IT" sz="3400"/>
            </a:br>
            <a:r>
              <a:rPr lang="it-IT" altLang="it-IT" sz="3400"/>
              <a:t>e. La struttura storiografica del testo</a:t>
            </a:r>
          </a:p>
        </p:txBody>
      </p:sp>
      <p:sp>
        <p:nvSpPr>
          <p:cNvPr id="61443" name="Rectangle 3"/>
          <p:cNvSpPr>
            <a:spLocks noGrp="1" noChangeArrowheads="1"/>
          </p:cNvSpPr>
          <p:nvPr>
            <p:ph type="body" idx="1"/>
          </p:nvPr>
        </p:nvSpPr>
        <p:spPr>
          <a:xfrm>
            <a:off x="2063750" y="1752600"/>
            <a:ext cx="8027988" cy="4413250"/>
          </a:xfrm>
          <a:ln>
            <a:solidFill>
              <a:srgbClr val="FF3300"/>
            </a:solidFill>
            <a:miter lim="800000"/>
            <a:headEnd/>
            <a:tailEnd/>
          </a:ln>
        </p:spPr>
        <p:txBody>
          <a:bodyPr>
            <a:normAutofit lnSpcReduction="10000"/>
          </a:bodyPr>
          <a:lstStyle/>
          <a:p>
            <a:pPr marL="571500" indent="-571500">
              <a:buNone/>
            </a:pPr>
            <a:r>
              <a:rPr lang="it-IT" altLang="it-IT" sz="2100"/>
              <a:t>	</a:t>
            </a:r>
          </a:p>
          <a:p>
            <a:pPr marL="571500" indent="-571500">
              <a:buNone/>
            </a:pPr>
            <a:r>
              <a:rPr lang="it-IT" altLang="it-IT" sz="2000"/>
              <a:t>	L’analisi della struttura storiografica facilita la comprensione del testo in quanto permette di cogliere come lo storico ha costruito la conoscenza: </a:t>
            </a:r>
          </a:p>
          <a:p>
            <a:pPr marL="571500" indent="-571500">
              <a:buNone/>
            </a:pPr>
            <a:endParaRPr lang="it-IT" altLang="it-IT" sz="2000"/>
          </a:p>
          <a:p>
            <a:pPr marL="571500" indent="-571500"/>
            <a:r>
              <a:rPr lang="it-IT" altLang="it-IT" sz="2000"/>
              <a:t>quali relazioni ha stabilito tra i fatti (per esempio relazioni temporali e spaziali), </a:t>
            </a:r>
          </a:p>
          <a:p>
            <a:pPr marL="571500" indent="-571500"/>
            <a:r>
              <a:rPr lang="it-IT" altLang="it-IT" sz="2000"/>
              <a:t>quali confronti per cogliere le differenze e le analogie, per rilevare i mutamenti e le  permanenze nel tempo, </a:t>
            </a:r>
          </a:p>
          <a:p>
            <a:pPr marL="571500" indent="-571500"/>
            <a:r>
              <a:rPr lang="it-IT" altLang="it-IT" sz="2000"/>
              <a:t>quali sono i problemi enunciati e quelli impliciti, quali le spiegazioni formulate o ipotizzate.</a:t>
            </a:r>
          </a:p>
          <a:p>
            <a:pPr marL="571500" indent="-571500">
              <a:buNone/>
            </a:pPr>
            <a:endParaRPr lang="it-IT" altLang="it-IT" sz="2000"/>
          </a:p>
          <a:p>
            <a:pPr marL="571500" indent="-571500" algn="ctr">
              <a:buNone/>
            </a:pPr>
            <a:r>
              <a:rPr lang="it-IT" altLang="it-IT" sz="2000">
                <a:solidFill>
                  <a:srgbClr val="FF3300"/>
                </a:solidFill>
              </a:rPr>
              <a:t>Tutte le operazioni di messa in relazione e di confronto permettono di costruire una conoscenza sensata</a:t>
            </a:r>
          </a:p>
        </p:txBody>
      </p:sp>
    </p:spTree>
    <p:extLst>
      <p:ext uri="{BB962C8B-B14F-4D97-AF65-F5344CB8AC3E}">
        <p14:creationId xmlns:p14="http://schemas.microsoft.com/office/powerpoint/2010/main" val="14221693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208214" y="188914"/>
            <a:ext cx="7920037" cy="1152525"/>
          </a:xfrm>
          <a:ln>
            <a:solidFill>
              <a:srgbClr val="FF3300"/>
            </a:solidFill>
            <a:miter lim="800000"/>
            <a:headEnd/>
            <a:tailEnd/>
          </a:ln>
        </p:spPr>
        <p:txBody>
          <a:bodyPr/>
          <a:lstStyle/>
          <a:p>
            <a:pPr algn="ctr"/>
            <a:r>
              <a:rPr lang="it-IT" altLang="it-IT" sz="2800"/>
              <a:t>Cosa significa </a:t>
            </a:r>
            <a:br>
              <a:rPr lang="it-IT" altLang="it-IT" sz="2800"/>
            </a:br>
            <a:r>
              <a:rPr lang="it-IT" altLang="it-IT" sz="2800"/>
              <a:t>comprendere i  testi storici</a:t>
            </a:r>
            <a:r>
              <a:rPr lang="it-IT" altLang="it-IT" sz="3000" b="1"/>
              <a:t> </a:t>
            </a:r>
          </a:p>
        </p:txBody>
      </p:sp>
      <p:sp>
        <p:nvSpPr>
          <p:cNvPr id="9219" name="Rectangle 3"/>
          <p:cNvSpPr>
            <a:spLocks noGrp="1" noChangeArrowheads="1"/>
          </p:cNvSpPr>
          <p:nvPr>
            <p:ph type="body" idx="1"/>
          </p:nvPr>
        </p:nvSpPr>
        <p:spPr>
          <a:xfrm>
            <a:off x="1992313" y="1773238"/>
            <a:ext cx="8229600" cy="4876800"/>
          </a:xfrm>
        </p:spPr>
        <p:txBody>
          <a:bodyPr/>
          <a:lstStyle/>
          <a:p>
            <a:pPr>
              <a:lnSpc>
                <a:spcPct val="80000"/>
              </a:lnSpc>
            </a:pPr>
            <a:r>
              <a:rPr lang="it-IT" altLang="it-IT" sz="2600"/>
              <a:t>Saper analizzare la struttura temporale e spaziale del testo: riconoscere date, periodi, durate, contemporaneità, localizzazione </a:t>
            </a:r>
          </a:p>
          <a:p>
            <a:pPr>
              <a:lnSpc>
                <a:spcPct val="80000"/>
              </a:lnSpc>
            </a:pPr>
            <a:r>
              <a:rPr lang="it-IT" altLang="it-IT" sz="2600"/>
              <a:t>ricavare informazioni semplici relative ad un tema </a:t>
            </a:r>
          </a:p>
          <a:p>
            <a:pPr>
              <a:lnSpc>
                <a:spcPct val="80000"/>
              </a:lnSpc>
            </a:pPr>
            <a:r>
              <a:rPr lang="it-IT" altLang="it-IT" sz="2600"/>
              <a:t>porre domande al testo/ interrogare le fonti </a:t>
            </a:r>
          </a:p>
          <a:p>
            <a:pPr>
              <a:lnSpc>
                <a:spcPct val="80000"/>
              </a:lnSpc>
            </a:pPr>
            <a:r>
              <a:rPr lang="it-IT" altLang="it-IT" sz="2600"/>
              <a:t>trasferire il testo scritto in uno schema o grafico che metta in relazione le informazioni</a:t>
            </a:r>
          </a:p>
          <a:p>
            <a:pPr>
              <a:lnSpc>
                <a:spcPct val="80000"/>
              </a:lnSpc>
            </a:pPr>
            <a:r>
              <a:rPr lang="it-IT" altLang="it-IT" sz="2600"/>
              <a:t>mettere in relazione le informazioni per compiere inferenze</a:t>
            </a:r>
          </a:p>
        </p:txBody>
      </p:sp>
    </p:spTree>
    <p:extLst>
      <p:ext uri="{BB962C8B-B14F-4D97-AF65-F5344CB8AC3E}">
        <p14:creationId xmlns:p14="http://schemas.microsoft.com/office/powerpoint/2010/main" val="9080978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79650" y="260351"/>
            <a:ext cx="7931150" cy="836613"/>
          </a:xfrm>
          <a:ln>
            <a:solidFill>
              <a:srgbClr val="FF0000"/>
            </a:solidFill>
            <a:miter lim="800000"/>
            <a:headEnd/>
            <a:tailEnd/>
          </a:ln>
        </p:spPr>
        <p:txBody>
          <a:bodyPr/>
          <a:lstStyle/>
          <a:p>
            <a:pPr algn="ctr"/>
            <a:r>
              <a:rPr lang="it-IT" altLang="it-IT" sz="2800"/>
              <a:t>Cosa significa produrre testi storici</a:t>
            </a:r>
            <a:r>
              <a:rPr lang="it-IT" altLang="it-IT" sz="2500" b="1"/>
              <a:t>   </a:t>
            </a:r>
            <a:endParaRPr lang="it-IT" altLang="it-IT" sz="3400"/>
          </a:p>
        </p:txBody>
      </p:sp>
      <p:sp>
        <p:nvSpPr>
          <p:cNvPr id="10243" name="Rectangle 3"/>
          <p:cNvSpPr>
            <a:spLocks noGrp="1" noChangeArrowheads="1"/>
          </p:cNvSpPr>
          <p:nvPr>
            <p:ph type="body" idx="1"/>
          </p:nvPr>
        </p:nvSpPr>
        <p:spPr>
          <a:xfrm>
            <a:off x="1992313" y="1557338"/>
            <a:ext cx="8229600" cy="5300662"/>
          </a:xfrm>
        </p:spPr>
        <p:txBody>
          <a:bodyPr/>
          <a:lstStyle/>
          <a:p>
            <a:pPr>
              <a:lnSpc>
                <a:spcPct val="80000"/>
              </a:lnSpc>
              <a:buFont typeface="Wingdings" charset="2"/>
              <a:buNone/>
            </a:pPr>
            <a:endParaRPr lang="it-IT" altLang="it-IT" sz="1700"/>
          </a:p>
          <a:p>
            <a:pPr>
              <a:lnSpc>
                <a:spcPct val="80000"/>
              </a:lnSpc>
            </a:pPr>
            <a:r>
              <a:rPr lang="it-IT" altLang="it-IT" sz="2600"/>
              <a:t>Saper tematizzare (delimitare il tema spazialmente e temporalmente) </a:t>
            </a:r>
          </a:p>
          <a:p>
            <a:pPr>
              <a:lnSpc>
                <a:spcPct val="80000"/>
              </a:lnSpc>
            </a:pPr>
            <a:r>
              <a:rPr lang="it-IT" altLang="it-IT" sz="2600"/>
              <a:t>costruire descrizioni secondo indicatori </a:t>
            </a:r>
          </a:p>
          <a:p>
            <a:pPr>
              <a:lnSpc>
                <a:spcPct val="80000"/>
              </a:lnSpc>
            </a:pPr>
            <a:r>
              <a:rPr lang="it-IT" altLang="it-IT" sz="2600"/>
              <a:t>costruire narrazioni di fatti (precisando date e fonti) con un inizio e una fine</a:t>
            </a:r>
          </a:p>
          <a:p>
            <a:pPr>
              <a:lnSpc>
                <a:spcPct val="80000"/>
              </a:lnSpc>
            </a:pPr>
            <a:r>
              <a:rPr lang="it-IT" altLang="it-IT" sz="2600"/>
              <a:t>produrre argomentazioni  semplici (contesto, fatti significativi, ipotesi, concause) coerenti su un tema proposto</a:t>
            </a:r>
          </a:p>
          <a:p>
            <a:pPr>
              <a:lnSpc>
                <a:spcPct val="80000"/>
              </a:lnSpc>
            </a:pPr>
            <a:r>
              <a:rPr lang="it-IT" altLang="it-IT" sz="2600"/>
              <a:t>Organizzare le informazioni mediante grafici, disegni </a:t>
            </a:r>
          </a:p>
          <a:p>
            <a:pPr>
              <a:lnSpc>
                <a:spcPct val="80000"/>
              </a:lnSpc>
            </a:pPr>
            <a:r>
              <a:rPr lang="it-IT" altLang="it-IT" sz="2600"/>
              <a:t>Raccontare i fatti studiati  </a:t>
            </a:r>
            <a:br>
              <a:rPr lang="it-IT" altLang="it-IT" sz="2600"/>
            </a:br>
            <a:endParaRPr lang="it-IT" altLang="it-IT" sz="2600"/>
          </a:p>
        </p:txBody>
      </p:sp>
    </p:spTree>
    <p:extLst>
      <p:ext uri="{BB962C8B-B14F-4D97-AF65-F5344CB8AC3E}">
        <p14:creationId xmlns:p14="http://schemas.microsoft.com/office/powerpoint/2010/main" val="2348403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it-IT" altLang="it-IT" sz="3400"/>
              <a:t/>
            </a:r>
            <a:br>
              <a:rPr lang="it-IT" altLang="it-IT" sz="3400"/>
            </a:br>
            <a:r>
              <a:rPr lang="it-IT" altLang="it-IT" sz="3400"/>
              <a:t> </a:t>
            </a:r>
          </a:p>
        </p:txBody>
      </p:sp>
      <p:sp>
        <p:nvSpPr>
          <p:cNvPr id="20483" name="Rectangle 3"/>
          <p:cNvSpPr>
            <a:spLocks noGrp="1" noChangeArrowheads="1"/>
          </p:cNvSpPr>
          <p:nvPr>
            <p:ph type="body" idx="1"/>
          </p:nvPr>
        </p:nvSpPr>
        <p:spPr>
          <a:ln>
            <a:solidFill>
              <a:srgbClr val="FF3300"/>
            </a:solidFill>
            <a:miter lim="800000"/>
            <a:headEnd/>
            <a:tailEnd/>
          </a:ln>
        </p:spPr>
        <p:txBody>
          <a:bodyPr/>
          <a:lstStyle/>
          <a:p>
            <a:pPr marL="571500" indent="-571500">
              <a:lnSpc>
                <a:spcPct val="80000"/>
              </a:lnSpc>
              <a:buNone/>
            </a:pPr>
            <a:r>
              <a:rPr lang="it-IT" altLang="it-IT" sz="2300"/>
              <a:t> </a:t>
            </a:r>
            <a:endParaRPr lang="it-IT" altLang="it-IT" sz="2100"/>
          </a:p>
          <a:p>
            <a:pPr marL="571500" indent="-571500">
              <a:lnSpc>
                <a:spcPct val="80000"/>
              </a:lnSpc>
              <a:buFont typeface="Wingdings" charset="2"/>
              <a:buAutoNum type="alphaLcParenR"/>
            </a:pPr>
            <a:r>
              <a:rPr lang="it-IT" altLang="it-IT" sz="2600"/>
              <a:t>ciò che il lettore già conosce </a:t>
            </a:r>
          </a:p>
          <a:p>
            <a:pPr marL="571500" indent="-571500">
              <a:lnSpc>
                <a:spcPct val="80000"/>
              </a:lnSpc>
              <a:buFont typeface="Wingdings" charset="2"/>
              <a:buAutoNum type="alphaLcParenR"/>
            </a:pPr>
            <a:r>
              <a:rPr lang="it-IT" altLang="it-IT" sz="2600"/>
              <a:t>la motivazione all’apprendere</a:t>
            </a:r>
          </a:p>
          <a:p>
            <a:pPr marL="571500" indent="-571500">
              <a:lnSpc>
                <a:spcPct val="80000"/>
              </a:lnSpc>
              <a:buFont typeface="Wingdings" charset="2"/>
              <a:buAutoNum type="alphaLcParenR"/>
            </a:pPr>
            <a:r>
              <a:rPr lang="it-IT" altLang="it-IT" sz="2600"/>
              <a:t>la significatività della conoscenza proposta </a:t>
            </a:r>
          </a:p>
          <a:p>
            <a:pPr marL="571500" indent="-571500">
              <a:lnSpc>
                <a:spcPct val="80000"/>
              </a:lnSpc>
              <a:buFont typeface="Wingdings" charset="2"/>
              <a:buAutoNum type="alphaLcParenR"/>
            </a:pPr>
            <a:r>
              <a:rPr lang="it-IT" altLang="it-IT" sz="2600"/>
              <a:t>l’aderenza del testo alle capacità cognitive dell’età</a:t>
            </a:r>
          </a:p>
          <a:p>
            <a:pPr marL="571500" indent="-571500">
              <a:lnSpc>
                <a:spcPct val="80000"/>
              </a:lnSpc>
              <a:buFont typeface="Wingdings" charset="2"/>
              <a:buAutoNum type="alphaLcParenR"/>
            </a:pPr>
            <a:r>
              <a:rPr lang="it-IT" altLang="it-IT" sz="2600"/>
              <a:t>la qualità del testo/la struttura del testo: una chiara tematizzazione, la trattazione per indicatori tematici, una costruzione linguistica e retorica facile e accattivante </a:t>
            </a:r>
          </a:p>
          <a:p>
            <a:pPr marL="571500" indent="-571500">
              <a:lnSpc>
                <a:spcPct val="80000"/>
              </a:lnSpc>
              <a:buNone/>
            </a:pPr>
            <a:endParaRPr lang="it-IT" altLang="it-IT" sz="2600"/>
          </a:p>
        </p:txBody>
      </p:sp>
      <p:sp>
        <p:nvSpPr>
          <p:cNvPr id="20484" name="Text Box 4"/>
          <p:cNvSpPr txBox="1">
            <a:spLocks noChangeArrowheads="1"/>
          </p:cNvSpPr>
          <p:nvPr/>
        </p:nvSpPr>
        <p:spPr bwMode="auto">
          <a:xfrm>
            <a:off x="1992313" y="333375"/>
            <a:ext cx="8208962" cy="523220"/>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it-IT" altLang="it-IT" sz="2800"/>
              <a:t>fattori che influenzano la comprensione del testo</a:t>
            </a:r>
          </a:p>
        </p:txBody>
      </p:sp>
    </p:spTree>
    <p:extLst>
      <p:ext uri="{BB962C8B-B14F-4D97-AF65-F5344CB8AC3E}">
        <p14:creationId xmlns:p14="http://schemas.microsoft.com/office/powerpoint/2010/main" val="20343365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135188" y="333375"/>
            <a:ext cx="8001000" cy="755650"/>
          </a:xfrm>
          <a:ln>
            <a:solidFill>
              <a:srgbClr val="FF0000"/>
            </a:solidFill>
            <a:miter lim="800000"/>
            <a:headEnd/>
            <a:tailEnd/>
          </a:ln>
        </p:spPr>
        <p:txBody>
          <a:bodyPr/>
          <a:lstStyle/>
          <a:p>
            <a:pPr algn="ctr"/>
            <a:r>
              <a:rPr lang="it-IT" altLang="it-IT" sz="2800"/>
              <a:t>a. Il lettore e le preconoscenze</a:t>
            </a:r>
          </a:p>
        </p:txBody>
      </p:sp>
      <p:sp>
        <p:nvSpPr>
          <p:cNvPr id="21507" name="Rectangle 3"/>
          <p:cNvSpPr>
            <a:spLocks noGrp="1" noChangeArrowheads="1"/>
          </p:cNvSpPr>
          <p:nvPr>
            <p:ph type="body" idx="1"/>
          </p:nvPr>
        </p:nvSpPr>
        <p:spPr/>
        <p:txBody>
          <a:bodyPr/>
          <a:lstStyle/>
          <a:p>
            <a:pPr>
              <a:lnSpc>
                <a:spcPct val="90000"/>
              </a:lnSpc>
              <a:buFont typeface="Wingdings" charset="2"/>
              <a:buNone/>
            </a:pPr>
            <a:endParaRPr lang="it-IT" altLang="it-IT" sz="2500"/>
          </a:p>
          <a:p>
            <a:pPr>
              <a:lnSpc>
                <a:spcPct val="90000"/>
              </a:lnSpc>
            </a:pPr>
            <a:r>
              <a:rPr lang="it-IT" altLang="it-IT" sz="2300"/>
              <a:t>«Il lettore giunge al testo  con un bagaglio di conoscenze sue che gli provengono da vari contesti. Ogni conoscenza nuova proposta deve trovare un riferimento in una preconoscenza prima esplicitata, deve porsi come ampliamento o modificazione di conoscenze o misconoscenze già possedute. Comprendere significa mettere in relazione il nuovo con il già conosciuto» (Stephen K. Reed) </a:t>
            </a:r>
          </a:p>
          <a:p>
            <a:pPr>
              <a:lnSpc>
                <a:spcPct val="90000"/>
              </a:lnSpc>
            </a:pPr>
            <a:r>
              <a:rPr lang="it-IT" altLang="it-IT" sz="2300"/>
              <a:t>Quindi il lavoro sulle preconoscenze diventa ineludibile ed essenziale</a:t>
            </a:r>
          </a:p>
          <a:p>
            <a:pPr>
              <a:lnSpc>
                <a:spcPct val="90000"/>
              </a:lnSpc>
              <a:buFont typeface="Wingdings" charset="2"/>
              <a:buNone/>
            </a:pPr>
            <a:endParaRPr lang="it-IT" altLang="it-IT" sz="2300"/>
          </a:p>
        </p:txBody>
      </p:sp>
    </p:spTree>
    <p:extLst>
      <p:ext uri="{BB962C8B-B14F-4D97-AF65-F5344CB8AC3E}">
        <p14:creationId xmlns:p14="http://schemas.microsoft.com/office/powerpoint/2010/main" val="10068317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063750" y="404813"/>
            <a:ext cx="8001000" cy="755650"/>
          </a:xfrm>
          <a:ln>
            <a:solidFill>
              <a:srgbClr val="FF0000"/>
            </a:solidFill>
            <a:miter lim="800000"/>
            <a:headEnd/>
            <a:tailEnd/>
          </a:ln>
        </p:spPr>
        <p:txBody>
          <a:bodyPr/>
          <a:lstStyle/>
          <a:p>
            <a:pPr algn="ctr"/>
            <a:r>
              <a:rPr lang="it-IT" altLang="it-IT" sz="2800"/>
              <a:t>b. La motivazione alla conoscenza</a:t>
            </a:r>
          </a:p>
        </p:txBody>
      </p:sp>
      <p:sp>
        <p:nvSpPr>
          <p:cNvPr id="22531" name="Rectangle 3"/>
          <p:cNvSpPr>
            <a:spLocks noGrp="1" noChangeArrowheads="1"/>
          </p:cNvSpPr>
          <p:nvPr>
            <p:ph type="body" idx="1"/>
          </p:nvPr>
        </p:nvSpPr>
        <p:spPr>
          <a:xfrm>
            <a:off x="1981200" y="1600200"/>
            <a:ext cx="8229600" cy="4997450"/>
          </a:xfrm>
        </p:spPr>
        <p:txBody>
          <a:bodyPr/>
          <a:lstStyle/>
          <a:p>
            <a:pPr>
              <a:lnSpc>
                <a:spcPct val="80000"/>
              </a:lnSpc>
            </a:pPr>
            <a:endParaRPr lang="it-IT" altLang="it-IT" sz="1900"/>
          </a:p>
          <a:p>
            <a:pPr>
              <a:lnSpc>
                <a:spcPct val="80000"/>
              </a:lnSpc>
            </a:pPr>
            <a:r>
              <a:rPr lang="it-IT" altLang="it-IT" sz="1900"/>
              <a:t>La motivazione all’apprendere, l’interesse per ciò che viene proposto è il presupposto per l’azione conoscitiva.  Conoscere presuppone una adesione, una volontà del soggetto</a:t>
            </a:r>
          </a:p>
          <a:p>
            <a:pPr>
              <a:lnSpc>
                <a:spcPct val="80000"/>
              </a:lnSpc>
            </a:pPr>
            <a:endParaRPr lang="it-IT" altLang="it-IT" sz="1900"/>
          </a:p>
          <a:p>
            <a:pPr>
              <a:lnSpc>
                <a:spcPct val="80000"/>
              </a:lnSpc>
            </a:pPr>
            <a:r>
              <a:rPr lang="it-IT" altLang="it-IT" sz="1900"/>
              <a:t>Ciò che l’allievo apprende,  </a:t>
            </a:r>
            <a:r>
              <a:rPr lang="it-IT" altLang="it-IT" sz="1900" b="1"/>
              <a:t>acquisisce senso</a:t>
            </a:r>
            <a:r>
              <a:rPr lang="it-IT" altLang="it-IT" sz="1900"/>
              <a:t> se è </a:t>
            </a:r>
            <a:r>
              <a:rPr lang="it-IT" altLang="it-IT" sz="1900" b="1"/>
              <a:t>rapportato al suo presente</a:t>
            </a:r>
            <a:r>
              <a:rPr lang="it-IT" altLang="it-IT" sz="1900"/>
              <a:t> al suo vissuto, altrimenti «ai lettori i testi finiscono per apparire poco sensati; l’allievo non comprende quale senso possano avere le informazioni che incontra, né comprende perché darsi la pena di apprenderle» (I. Mattozzi) </a:t>
            </a:r>
          </a:p>
          <a:p>
            <a:pPr>
              <a:lnSpc>
                <a:spcPct val="80000"/>
              </a:lnSpc>
              <a:buFont typeface="Wingdings" charset="2"/>
              <a:buNone/>
            </a:pPr>
            <a:endParaRPr lang="it-IT" altLang="it-IT" sz="1900"/>
          </a:p>
          <a:p>
            <a:pPr>
              <a:lnSpc>
                <a:spcPct val="80000"/>
              </a:lnSpc>
              <a:buFont typeface="Wingdings" charset="2"/>
              <a:buNone/>
            </a:pPr>
            <a:r>
              <a:rPr lang="it-IT" altLang="it-IT" sz="1900"/>
              <a:t>Quindi</a:t>
            </a:r>
          </a:p>
          <a:p>
            <a:pPr>
              <a:lnSpc>
                <a:spcPct val="80000"/>
              </a:lnSpc>
            </a:pPr>
            <a:r>
              <a:rPr lang="it-IT" altLang="it-IT" sz="1900"/>
              <a:t>Ogni conoscenza deve far riferimento costante all’oggi, deve essere messa in relazione con l’esperienza dell’allievo e il mondo in cui vive </a:t>
            </a:r>
          </a:p>
          <a:p>
            <a:pPr>
              <a:lnSpc>
                <a:spcPct val="80000"/>
              </a:lnSpc>
            </a:pPr>
            <a:endParaRPr lang="it-IT" altLang="it-IT" sz="1900"/>
          </a:p>
          <a:p>
            <a:pPr>
              <a:lnSpc>
                <a:spcPct val="80000"/>
              </a:lnSpc>
              <a:buFont typeface="Wingdings" charset="2"/>
              <a:buNone/>
            </a:pPr>
            <a:r>
              <a:rPr lang="it-IT" altLang="it-IT" sz="1900"/>
              <a:t> </a:t>
            </a:r>
          </a:p>
          <a:p>
            <a:pPr>
              <a:lnSpc>
                <a:spcPct val="80000"/>
              </a:lnSpc>
            </a:pPr>
            <a:endParaRPr lang="it-IT" altLang="it-IT" sz="1900"/>
          </a:p>
        </p:txBody>
      </p:sp>
    </p:spTree>
    <p:extLst>
      <p:ext uri="{BB962C8B-B14F-4D97-AF65-F5344CB8AC3E}">
        <p14:creationId xmlns:p14="http://schemas.microsoft.com/office/powerpoint/2010/main" val="17982062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ln>
            <a:solidFill>
              <a:srgbClr val="FF0000"/>
            </a:solidFill>
            <a:miter lim="800000"/>
            <a:headEnd/>
            <a:tailEnd/>
          </a:ln>
        </p:spPr>
        <p:txBody>
          <a:bodyPr/>
          <a:lstStyle/>
          <a:p>
            <a:pPr algn="ctr"/>
            <a:r>
              <a:rPr lang="it-IT" altLang="it-IT" sz="3200"/>
              <a:t>d) Saperi significativi e sistemi di conoscenze</a:t>
            </a:r>
            <a:r>
              <a:rPr lang="it-IT" altLang="it-IT"/>
              <a:t> </a:t>
            </a:r>
          </a:p>
        </p:txBody>
      </p:sp>
      <p:grpSp>
        <p:nvGrpSpPr>
          <p:cNvPr id="35843" name="Group 3"/>
          <p:cNvGrpSpPr>
            <a:grpSpLocks noChangeAspect="1"/>
          </p:cNvGrpSpPr>
          <p:nvPr/>
        </p:nvGrpSpPr>
        <p:grpSpPr bwMode="auto">
          <a:xfrm>
            <a:off x="1524000" y="1989139"/>
            <a:ext cx="9144000" cy="4460875"/>
            <a:chOff x="1134" y="1272"/>
            <a:chExt cx="2880" cy="1152"/>
          </a:xfrm>
        </p:grpSpPr>
        <p:sp>
          <p:nvSpPr>
            <p:cNvPr id="35844" name="AutoShape 4"/>
            <p:cNvSpPr>
              <a:spLocks noChangeAspect="1" noChangeArrowheads="1" noTextEdit="1"/>
            </p:cNvSpPr>
            <p:nvPr/>
          </p:nvSpPr>
          <p:spPr bwMode="auto">
            <a:xfrm>
              <a:off x="1134" y="1272"/>
              <a:ext cx="288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cxnSp>
          <p:nvCxnSpPr>
            <p:cNvPr id="35845" name="_s35845"/>
            <p:cNvCxnSpPr>
              <a:cxnSpLocks noChangeShapeType="1"/>
              <a:stCxn id="35855" idx="0"/>
              <a:endCxn id="35853" idx="2"/>
            </p:cNvCxnSpPr>
            <p:nvPr/>
          </p:nvCxnSpPr>
          <p:spPr bwMode="auto">
            <a:xfrm rot="16200000">
              <a:off x="3511" y="2063"/>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35846" name="_s35846"/>
            <p:cNvCxnSpPr>
              <a:cxnSpLocks noChangeShapeType="1"/>
              <a:stCxn id="35854" idx="0"/>
              <a:endCxn id="35851" idx="2"/>
            </p:cNvCxnSpPr>
            <p:nvPr/>
          </p:nvCxnSpPr>
          <p:spPr bwMode="auto">
            <a:xfrm rot="16200000">
              <a:off x="1495" y="2063"/>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35847" name="_s35847"/>
            <p:cNvCxnSpPr>
              <a:cxnSpLocks noChangeShapeType="1"/>
              <a:stCxn id="35853" idx="0"/>
              <a:endCxn id="35850" idx="2"/>
            </p:cNvCxnSpPr>
            <p:nvPr/>
          </p:nvCxnSpPr>
          <p:spPr bwMode="auto">
            <a:xfrm rot="5400000" flipH="1">
              <a:off x="3006" y="1128"/>
              <a:ext cx="144" cy="1008"/>
            </a:xfrm>
            <a:prstGeom prst="bentConnector3">
              <a:avLst>
                <a:gd name="adj1" fmla="val 2222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5848" name="_s35848"/>
            <p:cNvCxnSpPr>
              <a:cxnSpLocks noChangeShapeType="1"/>
              <a:stCxn id="35852" idx="0"/>
              <a:endCxn id="35850" idx="2"/>
            </p:cNvCxnSpPr>
            <p:nvPr/>
          </p:nvCxnSpPr>
          <p:spPr bwMode="auto">
            <a:xfrm rot="16200000">
              <a:off x="2503" y="1631"/>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35849" name="_s35849"/>
            <p:cNvCxnSpPr>
              <a:cxnSpLocks noChangeShapeType="1"/>
              <a:stCxn id="35851" idx="0"/>
              <a:endCxn id="35850" idx="2"/>
            </p:cNvCxnSpPr>
            <p:nvPr/>
          </p:nvCxnSpPr>
          <p:spPr bwMode="auto">
            <a:xfrm rot="16200000">
              <a:off x="1998" y="1128"/>
              <a:ext cx="144" cy="1008"/>
            </a:xfrm>
            <a:prstGeom prst="bentConnector3">
              <a:avLst>
                <a:gd name="adj1" fmla="val 2222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35850" name="_s35850"/>
            <p:cNvSpPr>
              <a:spLocks noChangeArrowheads="1"/>
            </p:cNvSpPr>
            <p:nvPr/>
          </p:nvSpPr>
          <p:spPr bwMode="auto">
            <a:xfrm>
              <a:off x="2142" y="1272"/>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it-IT" altLang="it-IT" sz="2400">
                  <a:solidFill>
                    <a:schemeClr val="tx2"/>
                  </a:solidFill>
                  <a:effectLst>
                    <a:outerShdw blurRad="38100" dist="38100" dir="2700000" algn="tl">
                      <a:srgbClr val="FFFFFF"/>
                    </a:outerShdw>
                  </a:effectLst>
                  <a:latin typeface="Tahoma" charset="0"/>
                </a:rPr>
                <a:t>Saperi significativi</a:t>
              </a:r>
            </a:p>
          </p:txBody>
        </p:sp>
        <p:sp>
          <p:nvSpPr>
            <p:cNvPr id="35851" name="_s35851"/>
            <p:cNvSpPr>
              <a:spLocks noChangeArrowheads="1"/>
            </p:cNvSpPr>
            <p:nvPr/>
          </p:nvSpPr>
          <p:spPr bwMode="auto">
            <a:xfrm>
              <a:off x="1134" y="1704"/>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it-IT" altLang="it-IT" sz="2400">
                  <a:latin typeface="Tahoma" charset="0"/>
                </a:rPr>
                <a:t>Motivazione</a:t>
              </a:r>
            </a:p>
            <a:p>
              <a:pPr algn="ctr"/>
              <a:r>
                <a:rPr lang="it-IT" altLang="it-IT" sz="2400">
                  <a:latin typeface="Tahoma" charset="0"/>
                </a:rPr>
                <a:t>bisogni cognitivi</a:t>
              </a:r>
            </a:p>
          </p:txBody>
        </p:sp>
        <p:sp>
          <p:nvSpPr>
            <p:cNvPr id="35852" name="_s35852"/>
            <p:cNvSpPr>
              <a:spLocks noChangeArrowheads="1"/>
            </p:cNvSpPr>
            <p:nvPr/>
          </p:nvSpPr>
          <p:spPr bwMode="auto">
            <a:xfrm>
              <a:off x="2142" y="1704"/>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it-IT" altLang="it-IT" sz="2400">
                  <a:latin typeface="Tahoma" charset="0"/>
                </a:rPr>
                <a:t>preconoscenze</a:t>
              </a:r>
            </a:p>
          </p:txBody>
        </p:sp>
        <p:sp>
          <p:nvSpPr>
            <p:cNvPr id="35853" name="_s35853"/>
            <p:cNvSpPr>
              <a:spLocks noChangeArrowheads="1"/>
            </p:cNvSpPr>
            <p:nvPr/>
          </p:nvSpPr>
          <p:spPr bwMode="auto">
            <a:xfrm>
              <a:off x="3150" y="1704"/>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it-IT" altLang="it-IT" sz="2400">
                  <a:latin typeface="Tahoma" charset="0"/>
                </a:rPr>
                <a:t> conoscenze </a:t>
              </a:r>
            </a:p>
            <a:p>
              <a:pPr algn="ctr"/>
              <a:r>
                <a:rPr lang="it-IT" altLang="it-IT" sz="2400">
                  <a:latin typeface="Tahoma" charset="0"/>
                </a:rPr>
                <a:t>organizzate </a:t>
              </a:r>
            </a:p>
            <a:p>
              <a:pPr algn="ctr"/>
              <a:r>
                <a:rPr lang="it-IT" altLang="it-IT" sz="2400">
                  <a:latin typeface="Tahoma" charset="0"/>
                </a:rPr>
                <a:t> con inizio e fine </a:t>
              </a:r>
            </a:p>
          </p:txBody>
        </p:sp>
        <p:sp>
          <p:nvSpPr>
            <p:cNvPr id="35854" name="_s35854"/>
            <p:cNvSpPr>
              <a:spLocks noChangeArrowheads="1"/>
            </p:cNvSpPr>
            <p:nvPr/>
          </p:nvSpPr>
          <p:spPr bwMode="auto">
            <a:xfrm>
              <a:off x="1134" y="2136"/>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it-IT" altLang="it-IT" sz="2400">
                  <a:latin typeface="Tahoma" charset="0"/>
                </a:rPr>
                <a:t>il presente </a:t>
              </a:r>
            </a:p>
            <a:p>
              <a:pPr algn="ctr"/>
              <a:r>
                <a:rPr lang="it-IT" altLang="it-IT" sz="2400">
                  <a:latin typeface="Tahoma" charset="0"/>
                </a:rPr>
                <a:t>dell’allievo</a:t>
              </a:r>
            </a:p>
          </p:txBody>
        </p:sp>
        <p:sp>
          <p:nvSpPr>
            <p:cNvPr id="35855" name="_s35855"/>
            <p:cNvSpPr>
              <a:spLocks noChangeArrowheads="1"/>
            </p:cNvSpPr>
            <p:nvPr/>
          </p:nvSpPr>
          <p:spPr bwMode="auto">
            <a:xfrm>
              <a:off x="3150" y="2136"/>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it-IT" altLang="it-IT" sz="2400">
                  <a:latin typeface="Tahoma" charset="0"/>
                </a:rPr>
                <a:t>confronti/relazione </a:t>
              </a:r>
            </a:p>
            <a:p>
              <a:pPr algn="ctr"/>
              <a:r>
                <a:rPr lang="it-IT" altLang="it-IT" sz="2400">
                  <a:latin typeface="Tahoma" charset="0"/>
                </a:rPr>
                <a:t>per costituire</a:t>
              </a:r>
            </a:p>
            <a:p>
              <a:pPr algn="ctr"/>
              <a:r>
                <a:rPr lang="it-IT" altLang="it-IT" sz="2400">
                  <a:latin typeface="Tahoma" charset="0"/>
                </a:rPr>
                <a:t>sistemi di senso</a:t>
              </a:r>
            </a:p>
          </p:txBody>
        </p:sp>
      </p:grpSp>
      <p:sp>
        <p:nvSpPr>
          <p:cNvPr id="35856" name="AutoShape 16"/>
          <p:cNvSpPr>
            <a:spLocks noChangeArrowheads="1"/>
          </p:cNvSpPr>
          <p:nvPr/>
        </p:nvSpPr>
        <p:spPr bwMode="auto">
          <a:xfrm>
            <a:off x="5087939" y="5516564"/>
            <a:ext cx="1800225" cy="433387"/>
          </a:xfrm>
          <a:prstGeom prst="leftArrow">
            <a:avLst>
              <a:gd name="adj1" fmla="val 50000"/>
              <a:gd name="adj2" fmla="val 10384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35857" name="AutoShape 17"/>
          <p:cNvSpPr>
            <a:spLocks noChangeArrowheads="1"/>
          </p:cNvSpPr>
          <p:nvPr/>
        </p:nvSpPr>
        <p:spPr bwMode="auto">
          <a:xfrm>
            <a:off x="2711450" y="4797425"/>
            <a:ext cx="433388" cy="503238"/>
          </a:xfrm>
          <a:prstGeom prst="upArrow">
            <a:avLst>
              <a:gd name="adj1" fmla="val 50000"/>
              <a:gd name="adj2" fmla="val 2902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Tree>
    <p:extLst>
      <p:ext uri="{BB962C8B-B14F-4D97-AF65-F5344CB8AC3E}">
        <p14:creationId xmlns:p14="http://schemas.microsoft.com/office/powerpoint/2010/main" val="9142895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919288" y="188913"/>
            <a:ext cx="8229600" cy="1111250"/>
          </a:xfrm>
          <a:ln>
            <a:solidFill>
              <a:srgbClr val="CC3300"/>
            </a:solidFill>
            <a:miter lim="800000"/>
            <a:headEnd/>
            <a:tailEnd/>
          </a:ln>
        </p:spPr>
        <p:txBody>
          <a:bodyPr/>
          <a:lstStyle/>
          <a:p>
            <a:pPr algn="ctr"/>
            <a:r>
              <a:rPr lang="it-IT" altLang="it-IT" sz="2800"/>
              <a:t>Quali proposte per facilitare l’apprendimento della storia?</a:t>
            </a:r>
            <a:r>
              <a:rPr lang="it-IT" altLang="it-IT"/>
              <a:t> </a:t>
            </a:r>
          </a:p>
        </p:txBody>
      </p:sp>
      <p:sp>
        <p:nvSpPr>
          <p:cNvPr id="24579" name="Rectangle 3"/>
          <p:cNvSpPr>
            <a:spLocks noGrp="1" noChangeArrowheads="1"/>
          </p:cNvSpPr>
          <p:nvPr>
            <p:ph type="body" idx="1"/>
          </p:nvPr>
        </p:nvSpPr>
        <p:spPr>
          <a:xfrm>
            <a:off x="1992313" y="1844675"/>
            <a:ext cx="8229600" cy="4248150"/>
          </a:xfrm>
          <a:ln>
            <a:solidFill>
              <a:srgbClr val="FF0000"/>
            </a:solidFill>
            <a:miter lim="800000"/>
            <a:headEnd/>
            <a:tailEnd/>
          </a:ln>
        </p:spPr>
        <p:txBody>
          <a:bodyPr/>
          <a:lstStyle/>
          <a:p>
            <a:pPr>
              <a:lnSpc>
                <a:spcPct val="90000"/>
              </a:lnSpc>
              <a:buFont typeface="Wingdings" charset="2"/>
              <a:buNone/>
            </a:pPr>
            <a:r>
              <a:rPr lang="it-IT" altLang="it-IT" sz="2600"/>
              <a:t>1. Costruire saperi  significativi da mettere in relazione per formare sistemi di conoscenze adeguati, duraturi e utili per orientarsi nel mondo di oggi</a:t>
            </a:r>
          </a:p>
          <a:p>
            <a:pPr>
              <a:lnSpc>
                <a:spcPct val="90000"/>
              </a:lnSpc>
              <a:buFont typeface="Wingdings" charset="2"/>
              <a:buNone/>
            </a:pPr>
            <a:r>
              <a:rPr lang="it-IT" altLang="it-IT" sz="2600"/>
              <a:t>3. Proporre didattiche facilitanti il processo di costruzione delle conoscenze </a:t>
            </a:r>
          </a:p>
          <a:p>
            <a:pPr>
              <a:lnSpc>
                <a:spcPct val="90000"/>
              </a:lnSpc>
              <a:buFont typeface="Wingdings" charset="2"/>
              <a:buNone/>
            </a:pPr>
            <a:r>
              <a:rPr lang="it-IT" altLang="it-IT" sz="2600"/>
              <a:t>4. Attivare attività laboratoriali coinvolgenti e motivanti l’interesse degli allievi</a:t>
            </a:r>
          </a:p>
        </p:txBody>
      </p:sp>
    </p:spTree>
    <p:extLst>
      <p:ext uri="{BB962C8B-B14F-4D97-AF65-F5344CB8AC3E}">
        <p14:creationId xmlns:p14="http://schemas.microsoft.com/office/powerpoint/2010/main" val="1219644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524001" y="0"/>
            <a:ext cx="8964613" cy="750888"/>
          </a:xfrm>
        </p:spPr>
        <p:txBody>
          <a:bodyPr/>
          <a:lstStyle/>
          <a:p>
            <a:pPr algn="ctr"/>
            <a:r>
              <a:rPr lang="it-IT" altLang="it-IT" sz="2800"/>
              <a:t>Proposte didattiche facilitanti</a:t>
            </a:r>
            <a:r>
              <a:rPr lang="it-IT" altLang="it-IT"/>
              <a:t> </a:t>
            </a:r>
          </a:p>
        </p:txBody>
      </p:sp>
      <p:sp>
        <p:nvSpPr>
          <p:cNvPr id="28675" name="Rectangle 3"/>
          <p:cNvSpPr>
            <a:spLocks noGrp="1" noChangeArrowheads="1"/>
          </p:cNvSpPr>
          <p:nvPr>
            <p:ph type="body" idx="1"/>
          </p:nvPr>
        </p:nvSpPr>
        <p:spPr>
          <a:xfrm>
            <a:off x="1774825" y="1628776"/>
            <a:ext cx="8713788" cy="4392613"/>
          </a:xfrm>
          <a:ln>
            <a:solidFill>
              <a:srgbClr val="CC3300"/>
            </a:solidFill>
            <a:miter lim="800000"/>
            <a:headEnd/>
            <a:tailEnd/>
          </a:ln>
        </p:spPr>
        <p:txBody>
          <a:bodyPr/>
          <a:lstStyle/>
          <a:p>
            <a:pPr>
              <a:lnSpc>
                <a:spcPct val="80000"/>
              </a:lnSpc>
              <a:buFont typeface="Wingdings" charset="2"/>
              <a:buNone/>
            </a:pPr>
            <a:r>
              <a:rPr lang="it-IT" altLang="it-IT" sz="1900"/>
              <a:t>1. </a:t>
            </a:r>
            <a:r>
              <a:rPr lang="it-IT" altLang="it-IT" sz="2100"/>
              <a:t>La didattica dei copioni: partire sempre dall’esperienza dell’allievo proporre esperienze e riflessioni sulle esperienze  condivise e organizzare la conoscenza acquisita  </a:t>
            </a:r>
          </a:p>
          <a:p>
            <a:pPr>
              <a:lnSpc>
                <a:spcPct val="80000"/>
              </a:lnSpc>
              <a:buFont typeface="Wingdings" charset="2"/>
              <a:buNone/>
            </a:pPr>
            <a:r>
              <a:rPr lang="it-IT" altLang="it-IT" sz="2100"/>
              <a:t>  </a:t>
            </a:r>
          </a:p>
          <a:p>
            <a:pPr>
              <a:lnSpc>
                <a:spcPct val="80000"/>
              </a:lnSpc>
              <a:buFont typeface="Wingdings" charset="2"/>
              <a:buNone/>
            </a:pPr>
            <a:r>
              <a:rPr lang="it-IT" altLang="it-IT" sz="2100"/>
              <a:t>2. La didattica dei quadri di civiltà: il quadro di civiltà del bambino oggi. Quadri rappresentativi dei vari popoli anche dei continenti extraeuropei. Lavorare sul confronto dei quadri per evidenziare analogie, differenze, permanenze e mutamenti. </a:t>
            </a:r>
          </a:p>
          <a:p>
            <a:pPr>
              <a:lnSpc>
                <a:spcPct val="80000"/>
              </a:lnSpc>
              <a:buFont typeface="Wingdings" charset="2"/>
              <a:buNone/>
            </a:pPr>
            <a:endParaRPr lang="it-IT" altLang="it-IT" sz="2100"/>
          </a:p>
          <a:p>
            <a:pPr>
              <a:lnSpc>
                <a:spcPct val="80000"/>
              </a:lnSpc>
              <a:buFont typeface="Wingdings" charset="2"/>
              <a:buNone/>
            </a:pPr>
            <a:r>
              <a:rPr lang="it-IT" altLang="it-IT" sz="2100"/>
              <a:t>3. La didattica dei processi di trasformazione: riorganizzare il sapere manualistico per costruire conoscenze significative riferite a trasformazioni che hanno coinvolto grandi aree  geografiche e una grande quantità di umanità.</a:t>
            </a:r>
            <a:r>
              <a:rPr lang="it-IT" altLang="it-IT" sz="1900"/>
              <a:t>  </a:t>
            </a:r>
          </a:p>
          <a:p>
            <a:pPr>
              <a:lnSpc>
                <a:spcPct val="80000"/>
              </a:lnSpc>
              <a:buFont typeface="Wingdings" charset="2"/>
              <a:buNone/>
            </a:pPr>
            <a:endParaRPr lang="it-IT" altLang="it-IT" sz="1900"/>
          </a:p>
          <a:p>
            <a:pPr>
              <a:lnSpc>
                <a:spcPct val="80000"/>
              </a:lnSpc>
              <a:buFont typeface="Wingdings" charset="2"/>
              <a:buNone/>
            </a:pPr>
            <a:endParaRPr lang="it-IT" altLang="it-IT" sz="1700"/>
          </a:p>
        </p:txBody>
      </p:sp>
    </p:spTree>
    <p:extLst>
      <p:ext uri="{BB962C8B-B14F-4D97-AF65-F5344CB8AC3E}">
        <p14:creationId xmlns:p14="http://schemas.microsoft.com/office/powerpoint/2010/main" val="839499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992313" y="333375"/>
            <a:ext cx="8229600" cy="679450"/>
          </a:xfrm>
          <a:ln>
            <a:solidFill>
              <a:srgbClr val="CC3300"/>
            </a:solidFill>
            <a:miter lim="800000"/>
            <a:headEnd/>
            <a:tailEnd/>
          </a:ln>
        </p:spPr>
        <p:txBody>
          <a:bodyPr/>
          <a:lstStyle/>
          <a:p>
            <a:pPr algn="ctr"/>
            <a:r>
              <a:rPr lang="it-IT" altLang="it-IT" sz="2800"/>
              <a:t>Proposte didattiche facilitanti</a:t>
            </a:r>
          </a:p>
        </p:txBody>
      </p:sp>
      <p:sp>
        <p:nvSpPr>
          <p:cNvPr id="30723" name="Rectangle 3"/>
          <p:cNvSpPr>
            <a:spLocks noGrp="1" noChangeArrowheads="1"/>
          </p:cNvSpPr>
          <p:nvPr>
            <p:ph type="body" idx="1"/>
          </p:nvPr>
        </p:nvSpPr>
        <p:spPr>
          <a:xfrm>
            <a:off x="1992313" y="1844676"/>
            <a:ext cx="8229600" cy="4824413"/>
          </a:xfrm>
          <a:ln>
            <a:solidFill>
              <a:srgbClr val="FF0000"/>
            </a:solidFill>
            <a:miter lim="800000"/>
            <a:headEnd/>
            <a:tailEnd/>
          </a:ln>
        </p:spPr>
        <p:txBody>
          <a:bodyPr/>
          <a:lstStyle/>
          <a:p>
            <a:pPr>
              <a:lnSpc>
                <a:spcPct val="80000"/>
              </a:lnSpc>
              <a:buFont typeface="Wingdings" charset="2"/>
              <a:buNone/>
            </a:pPr>
            <a:r>
              <a:rPr lang="it-IT" altLang="it-IT" sz="1900"/>
              <a:t>4. </a:t>
            </a:r>
            <a:r>
              <a:rPr lang="it-IT" altLang="it-IT" sz="2100"/>
              <a:t>Privilegiare una storia problematica, evidenziare il punto di vista dello storico, la parzialità delle fonti, la provvisorietà delle ipotesi interpretative</a:t>
            </a:r>
          </a:p>
          <a:p>
            <a:pPr>
              <a:lnSpc>
                <a:spcPct val="80000"/>
              </a:lnSpc>
              <a:buFont typeface="Wingdings" charset="2"/>
              <a:buNone/>
            </a:pPr>
            <a:endParaRPr lang="it-IT" altLang="it-IT" sz="2100"/>
          </a:p>
          <a:p>
            <a:pPr>
              <a:lnSpc>
                <a:spcPct val="80000"/>
              </a:lnSpc>
              <a:buFont typeface="Wingdings" charset="2"/>
              <a:buNone/>
            </a:pPr>
            <a:r>
              <a:rPr lang="it-IT" altLang="it-IT" sz="2100"/>
              <a:t>5.  Proporre un’esperienze di ricerca storico-didattica ogni anno con l’uso delle fonti del patrimonio culturale presente sul territorio </a:t>
            </a:r>
          </a:p>
          <a:p>
            <a:pPr>
              <a:lnSpc>
                <a:spcPct val="80000"/>
              </a:lnSpc>
              <a:buFont typeface="Wingdings" charset="2"/>
              <a:buNone/>
            </a:pPr>
            <a:r>
              <a:rPr lang="it-IT" altLang="it-IT" sz="2100"/>
              <a:t> </a:t>
            </a:r>
          </a:p>
          <a:p>
            <a:pPr>
              <a:lnSpc>
                <a:spcPct val="80000"/>
              </a:lnSpc>
              <a:buFont typeface="Wingdings" charset="2"/>
              <a:buNone/>
            </a:pPr>
            <a:r>
              <a:rPr lang="it-IT" altLang="it-IT" sz="2100"/>
              <a:t>6. Privilegiare una visione di WH . Assumere la scala mondiale come contesto delle storie del mondo e dell'umanità, come conoscenza delle relazioni che legano tra loro le singole storie</a:t>
            </a:r>
          </a:p>
          <a:p>
            <a:pPr>
              <a:lnSpc>
                <a:spcPct val="80000"/>
              </a:lnSpc>
              <a:buFont typeface="Wingdings" charset="2"/>
              <a:buNone/>
            </a:pPr>
            <a:endParaRPr lang="it-IT" altLang="it-IT" sz="2100"/>
          </a:p>
          <a:p>
            <a:pPr>
              <a:lnSpc>
                <a:spcPct val="80000"/>
              </a:lnSpc>
              <a:buFont typeface="Wingdings" charset="2"/>
              <a:buNone/>
            </a:pPr>
            <a:r>
              <a:rPr lang="it-IT" altLang="it-IT" sz="2100"/>
              <a:t>7. Costruire capacità di ragionare e operare con le diverse scale, spaziali, temporali e sociali privilegiando un’ottica geostorica</a:t>
            </a:r>
          </a:p>
          <a:p>
            <a:pPr>
              <a:lnSpc>
                <a:spcPct val="80000"/>
              </a:lnSpc>
            </a:pPr>
            <a:endParaRPr lang="it-IT" altLang="it-IT" sz="2100"/>
          </a:p>
        </p:txBody>
      </p:sp>
    </p:spTree>
    <p:extLst>
      <p:ext uri="{BB962C8B-B14F-4D97-AF65-F5344CB8AC3E}">
        <p14:creationId xmlns:p14="http://schemas.microsoft.com/office/powerpoint/2010/main" val="497174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1847851" y="1773238"/>
            <a:ext cx="8424863" cy="4813300"/>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0010" tIns="40005" rIns="80010" bIns="40005">
            <a:spAutoFit/>
          </a:bodyPr>
          <a:lstStyle>
            <a:lvl1pPr marL="457200" indent="-457200" defTabSz="800100">
              <a:defRPr>
                <a:solidFill>
                  <a:schemeClr val="tx1"/>
                </a:solidFill>
                <a:latin typeface="Arial" charset="0"/>
              </a:defRPr>
            </a:lvl1pPr>
            <a:lvl2pPr marL="857250" indent="-457200" defTabSz="800100">
              <a:defRPr>
                <a:solidFill>
                  <a:schemeClr val="tx1"/>
                </a:solidFill>
                <a:latin typeface="Arial" charset="0"/>
              </a:defRPr>
            </a:lvl2pPr>
            <a:lvl3pPr marL="1257300" indent="-457200" defTabSz="800100">
              <a:defRPr>
                <a:solidFill>
                  <a:schemeClr val="tx1"/>
                </a:solidFill>
                <a:latin typeface="Arial" charset="0"/>
              </a:defRPr>
            </a:lvl3pPr>
            <a:lvl4pPr marL="1657350" indent="-457200" defTabSz="800100">
              <a:defRPr>
                <a:solidFill>
                  <a:schemeClr val="tx1"/>
                </a:solidFill>
                <a:latin typeface="Arial" charset="0"/>
              </a:defRPr>
            </a:lvl4pPr>
            <a:lvl5pPr marL="2057400" indent="-457200" defTabSz="800100">
              <a:defRPr>
                <a:solidFill>
                  <a:schemeClr val="tx1"/>
                </a:solidFill>
                <a:latin typeface="Arial" charset="0"/>
              </a:defRPr>
            </a:lvl5pPr>
            <a:lvl6pPr marL="2514600" indent="-457200" defTabSz="800100" fontAlgn="base">
              <a:spcBef>
                <a:spcPct val="0"/>
              </a:spcBef>
              <a:spcAft>
                <a:spcPct val="0"/>
              </a:spcAft>
              <a:defRPr>
                <a:solidFill>
                  <a:schemeClr val="tx1"/>
                </a:solidFill>
                <a:latin typeface="Arial" charset="0"/>
              </a:defRPr>
            </a:lvl6pPr>
            <a:lvl7pPr marL="2971800" indent="-457200" defTabSz="800100" fontAlgn="base">
              <a:spcBef>
                <a:spcPct val="0"/>
              </a:spcBef>
              <a:spcAft>
                <a:spcPct val="0"/>
              </a:spcAft>
              <a:defRPr>
                <a:solidFill>
                  <a:schemeClr val="tx1"/>
                </a:solidFill>
                <a:latin typeface="Arial" charset="0"/>
              </a:defRPr>
            </a:lvl7pPr>
            <a:lvl8pPr marL="3429000" indent="-457200" defTabSz="800100" fontAlgn="base">
              <a:spcBef>
                <a:spcPct val="0"/>
              </a:spcBef>
              <a:spcAft>
                <a:spcPct val="0"/>
              </a:spcAft>
              <a:defRPr>
                <a:solidFill>
                  <a:schemeClr val="tx1"/>
                </a:solidFill>
                <a:latin typeface="Arial" charset="0"/>
              </a:defRPr>
            </a:lvl8pPr>
            <a:lvl9pPr marL="3886200" indent="-457200" defTabSz="800100" fontAlgn="base">
              <a:spcBef>
                <a:spcPct val="0"/>
              </a:spcBef>
              <a:spcAft>
                <a:spcPct val="0"/>
              </a:spcAft>
              <a:defRPr>
                <a:solidFill>
                  <a:schemeClr val="tx1"/>
                </a:solidFill>
                <a:latin typeface="Arial" charset="0"/>
              </a:defRPr>
            </a:lvl9pPr>
          </a:lstStyle>
          <a:p>
            <a:pPr algn="ctr">
              <a:spcBef>
                <a:spcPct val="50000"/>
              </a:spcBef>
            </a:pPr>
            <a:r>
              <a:rPr lang="it-IT" altLang="it-IT" sz="2000">
                <a:latin typeface="Verdana" charset="0"/>
              </a:rPr>
              <a:t>Un curricolo verticale si fonda su alcuni elementi:     </a:t>
            </a:r>
          </a:p>
          <a:p>
            <a:pPr>
              <a:spcBef>
                <a:spcPct val="50000"/>
              </a:spcBef>
              <a:buFontTx/>
              <a:buAutoNum type="arabicPeriod"/>
            </a:pPr>
            <a:r>
              <a:rPr lang="it-IT" altLang="it-IT" sz="2000">
                <a:latin typeface="Verdana" charset="0"/>
              </a:rPr>
              <a:t> L’idea della storia come costruzione (eliminare gli stereotipi del concetto di storia)</a:t>
            </a:r>
          </a:p>
          <a:p>
            <a:pPr>
              <a:spcBef>
                <a:spcPct val="50000"/>
              </a:spcBef>
              <a:buFontTx/>
              <a:buAutoNum type="arabicPeriod"/>
            </a:pPr>
            <a:r>
              <a:rPr lang="it-IT" altLang="it-IT" sz="2000">
                <a:latin typeface="Verdana" charset="0"/>
              </a:rPr>
              <a:t>La condivisione delle finalità dell’insegnamento e la curriculazione dei traguardi di competenze  </a:t>
            </a:r>
          </a:p>
          <a:p>
            <a:pPr>
              <a:spcBef>
                <a:spcPct val="50000"/>
              </a:spcBef>
              <a:buFontTx/>
              <a:buAutoNum type="arabicPeriod"/>
            </a:pPr>
            <a:r>
              <a:rPr lang="it-IT" altLang="it-IT" sz="2000">
                <a:latin typeface="Verdana" charset="0"/>
              </a:rPr>
              <a:t>L’esplicitazione delle metodologie  di costruzione del sapere, da applicare in tutto l’arco della scuola dell’obbligo: il lavoro sulla struttura della disciplina, la centralità dell’allievo, il laboratorio </a:t>
            </a:r>
          </a:p>
          <a:p>
            <a:pPr>
              <a:spcBef>
                <a:spcPct val="50000"/>
              </a:spcBef>
              <a:buFontTx/>
              <a:buAutoNum type="arabicPeriod"/>
            </a:pPr>
            <a:r>
              <a:rPr lang="it-IT" altLang="it-IT" sz="2000">
                <a:latin typeface="Verdana" charset="0"/>
              </a:rPr>
              <a:t>Le scelte didattiche: copioni, quadri di civiltà, processi di trasformazione  </a:t>
            </a:r>
          </a:p>
          <a:p>
            <a:pPr>
              <a:spcBef>
                <a:spcPct val="50000"/>
              </a:spcBef>
              <a:buFontTx/>
              <a:buAutoNum type="arabicPeriod"/>
            </a:pPr>
            <a:r>
              <a:rPr lang="it-IT" altLang="it-IT" sz="2000">
                <a:latin typeface="Verdana" charset="0"/>
              </a:rPr>
              <a:t>La scelta dei contenuti/conoscenze: i saperi significativi, i sistemi di saperi</a:t>
            </a:r>
          </a:p>
        </p:txBody>
      </p:sp>
      <p:sp>
        <p:nvSpPr>
          <p:cNvPr id="3075" name="Text Box 3"/>
          <p:cNvSpPr txBox="1">
            <a:spLocks noChangeArrowheads="1"/>
          </p:cNvSpPr>
          <p:nvPr/>
        </p:nvSpPr>
        <p:spPr bwMode="auto">
          <a:xfrm>
            <a:off x="1735138" y="1"/>
            <a:ext cx="8932862" cy="40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0010" tIns="40005" rIns="80010" bIns="40005">
            <a:spAutoFit/>
          </a:bodyPr>
          <a:lstStyle>
            <a:lvl1pPr defTabSz="800100">
              <a:defRPr>
                <a:solidFill>
                  <a:schemeClr val="tx1"/>
                </a:solidFill>
                <a:latin typeface="Arial" charset="0"/>
              </a:defRPr>
            </a:lvl1pPr>
            <a:lvl2pPr marL="400050" defTabSz="800100">
              <a:defRPr>
                <a:solidFill>
                  <a:schemeClr val="tx1"/>
                </a:solidFill>
                <a:latin typeface="Arial" charset="0"/>
              </a:defRPr>
            </a:lvl2pPr>
            <a:lvl3pPr marL="800100" defTabSz="800100">
              <a:defRPr>
                <a:solidFill>
                  <a:schemeClr val="tx1"/>
                </a:solidFill>
                <a:latin typeface="Arial" charset="0"/>
              </a:defRPr>
            </a:lvl3pPr>
            <a:lvl4pPr marL="1200150" defTabSz="800100">
              <a:defRPr>
                <a:solidFill>
                  <a:schemeClr val="tx1"/>
                </a:solidFill>
                <a:latin typeface="Arial" charset="0"/>
              </a:defRPr>
            </a:lvl4pPr>
            <a:lvl5pPr marL="1600200" defTabSz="800100">
              <a:defRPr>
                <a:solidFill>
                  <a:schemeClr val="tx1"/>
                </a:solidFill>
                <a:latin typeface="Arial" charset="0"/>
              </a:defRPr>
            </a:lvl5pPr>
            <a:lvl6pPr marL="2057400" defTabSz="800100" fontAlgn="base">
              <a:spcBef>
                <a:spcPct val="0"/>
              </a:spcBef>
              <a:spcAft>
                <a:spcPct val="0"/>
              </a:spcAft>
              <a:defRPr>
                <a:solidFill>
                  <a:schemeClr val="tx1"/>
                </a:solidFill>
                <a:latin typeface="Arial" charset="0"/>
              </a:defRPr>
            </a:lvl6pPr>
            <a:lvl7pPr marL="2514600" defTabSz="800100" fontAlgn="base">
              <a:spcBef>
                <a:spcPct val="0"/>
              </a:spcBef>
              <a:spcAft>
                <a:spcPct val="0"/>
              </a:spcAft>
              <a:defRPr>
                <a:solidFill>
                  <a:schemeClr val="tx1"/>
                </a:solidFill>
                <a:latin typeface="Arial" charset="0"/>
              </a:defRPr>
            </a:lvl7pPr>
            <a:lvl8pPr marL="2971800" defTabSz="800100" fontAlgn="base">
              <a:spcBef>
                <a:spcPct val="0"/>
              </a:spcBef>
              <a:spcAft>
                <a:spcPct val="0"/>
              </a:spcAft>
              <a:defRPr>
                <a:solidFill>
                  <a:schemeClr val="tx1"/>
                </a:solidFill>
                <a:latin typeface="Arial" charset="0"/>
              </a:defRPr>
            </a:lvl8pPr>
            <a:lvl9pPr marL="3429000" defTabSz="800100" fontAlgn="base">
              <a:spcBef>
                <a:spcPct val="0"/>
              </a:spcBef>
              <a:spcAft>
                <a:spcPct val="0"/>
              </a:spcAft>
              <a:defRPr>
                <a:solidFill>
                  <a:schemeClr val="tx1"/>
                </a:solidFill>
                <a:latin typeface="Arial" charset="0"/>
              </a:defRPr>
            </a:lvl9pPr>
          </a:lstStyle>
          <a:p>
            <a:pPr>
              <a:spcBef>
                <a:spcPct val="50000"/>
              </a:spcBef>
            </a:pPr>
            <a:endParaRPr lang="it-IT" altLang="it-IT" sz="2100">
              <a:latin typeface="Verdana" charset="0"/>
            </a:endParaRPr>
          </a:p>
        </p:txBody>
      </p:sp>
      <p:sp>
        <p:nvSpPr>
          <p:cNvPr id="3076" name="Text Box 4"/>
          <p:cNvSpPr txBox="1">
            <a:spLocks noChangeArrowheads="1"/>
          </p:cNvSpPr>
          <p:nvPr/>
        </p:nvSpPr>
        <p:spPr bwMode="auto">
          <a:xfrm>
            <a:off x="2517775" y="88901"/>
            <a:ext cx="444500" cy="422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2866" tIns="41433" rIns="82866" bIns="41433">
            <a:spAutoFit/>
          </a:bodyPr>
          <a:lstStyle>
            <a:lvl1pPr defTabSz="800100">
              <a:defRPr>
                <a:solidFill>
                  <a:schemeClr val="tx1"/>
                </a:solidFill>
                <a:latin typeface="Arial" charset="0"/>
              </a:defRPr>
            </a:lvl1pPr>
            <a:lvl2pPr marL="400050" defTabSz="800100">
              <a:defRPr>
                <a:solidFill>
                  <a:schemeClr val="tx1"/>
                </a:solidFill>
                <a:latin typeface="Arial" charset="0"/>
              </a:defRPr>
            </a:lvl2pPr>
            <a:lvl3pPr marL="800100" defTabSz="800100">
              <a:defRPr>
                <a:solidFill>
                  <a:schemeClr val="tx1"/>
                </a:solidFill>
                <a:latin typeface="Arial" charset="0"/>
              </a:defRPr>
            </a:lvl3pPr>
            <a:lvl4pPr marL="1200150" defTabSz="800100">
              <a:defRPr>
                <a:solidFill>
                  <a:schemeClr val="tx1"/>
                </a:solidFill>
                <a:latin typeface="Arial" charset="0"/>
              </a:defRPr>
            </a:lvl4pPr>
            <a:lvl5pPr marL="1600200" defTabSz="800100">
              <a:defRPr>
                <a:solidFill>
                  <a:schemeClr val="tx1"/>
                </a:solidFill>
                <a:latin typeface="Arial" charset="0"/>
              </a:defRPr>
            </a:lvl5pPr>
            <a:lvl6pPr marL="2057400" defTabSz="800100" fontAlgn="base">
              <a:spcBef>
                <a:spcPct val="0"/>
              </a:spcBef>
              <a:spcAft>
                <a:spcPct val="0"/>
              </a:spcAft>
              <a:defRPr>
                <a:solidFill>
                  <a:schemeClr val="tx1"/>
                </a:solidFill>
                <a:latin typeface="Arial" charset="0"/>
              </a:defRPr>
            </a:lvl6pPr>
            <a:lvl7pPr marL="2514600" defTabSz="800100" fontAlgn="base">
              <a:spcBef>
                <a:spcPct val="0"/>
              </a:spcBef>
              <a:spcAft>
                <a:spcPct val="0"/>
              </a:spcAft>
              <a:defRPr>
                <a:solidFill>
                  <a:schemeClr val="tx1"/>
                </a:solidFill>
                <a:latin typeface="Arial" charset="0"/>
              </a:defRPr>
            </a:lvl7pPr>
            <a:lvl8pPr marL="2971800" defTabSz="800100" fontAlgn="base">
              <a:spcBef>
                <a:spcPct val="0"/>
              </a:spcBef>
              <a:spcAft>
                <a:spcPct val="0"/>
              </a:spcAft>
              <a:defRPr>
                <a:solidFill>
                  <a:schemeClr val="tx1"/>
                </a:solidFill>
                <a:latin typeface="Arial" charset="0"/>
              </a:defRPr>
            </a:lvl8pPr>
            <a:lvl9pPr marL="3429000" defTabSz="800100" fontAlgn="base">
              <a:spcBef>
                <a:spcPct val="0"/>
              </a:spcBef>
              <a:spcAft>
                <a:spcPct val="0"/>
              </a:spcAft>
              <a:defRPr>
                <a:solidFill>
                  <a:schemeClr val="tx1"/>
                </a:solidFill>
                <a:latin typeface="Arial" charset="0"/>
              </a:defRPr>
            </a:lvl9pPr>
          </a:lstStyle>
          <a:p>
            <a:pPr eaLnBrk="0" hangingPunct="0"/>
            <a:endParaRPr lang="it-IT" altLang="it-IT" sz="2200">
              <a:latin typeface="Comic Sans MS" charset="0"/>
            </a:endParaRPr>
          </a:p>
        </p:txBody>
      </p:sp>
      <p:sp>
        <p:nvSpPr>
          <p:cNvPr id="3077" name="Text Box 5"/>
          <p:cNvSpPr txBox="1">
            <a:spLocks noChangeArrowheads="1"/>
          </p:cNvSpPr>
          <p:nvPr/>
        </p:nvSpPr>
        <p:spPr bwMode="auto">
          <a:xfrm>
            <a:off x="2495550" y="0"/>
            <a:ext cx="7848600" cy="468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2866" tIns="41433" rIns="82866" bIns="41433">
            <a:spAutoFit/>
          </a:bodyPr>
          <a:lstStyle>
            <a:lvl1pPr defTabSz="800100">
              <a:defRPr>
                <a:solidFill>
                  <a:schemeClr val="tx1"/>
                </a:solidFill>
                <a:latin typeface="Arial" charset="0"/>
              </a:defRPr>
            </a:lvl1pPr>
            <a:lvl2pPr marL="400050" defTabSz="800100">
              <a:defRPr>
                <a:solidFill>
                  <a:schemeClr val="tx1"/>
                </a:solidFill>
                <a:latin typeface="Arial" charset="0"/>
              </a:defRPr>
            </a:lvl2pPr>
            <a:lvl3pPr marL="800100" defTabSz="800100">
              <a:defRPr>
                <a:solidFill>
                  <a:schemeClr val="tx1"/>
                </a:solidFill>
                <a:latin typeface="Arial" charset="0"/>
              </a:defRPr>
            </a:lvl3pPr>
            <a:lvl4pPr marL="1200150" defTabSz="800100">
              <a:defRPr>
                <a:solidFill>
                  <a:schemeClr val="tx1"/>
                </a:solidFill>
                <a:latin typeface="Arial" charset="0"/>
              </a:defRPr>
            </a:lvl4pPr>
            <a:lvl5pPr marL="1600200" defTabSz="800100">
              <a:defRPr>
                <a:solidFill>
                  <a:schemeClr val="tx1"/>
                </a:solidFill>
                <a:latin typeface="Arial" charset="0"/>
              </a:defRPr>
            </a:lvl5pPr>
            <a:lvl6pPr marL="2057400" defTabSz="800100" fontAlgn="base">
              <a:spcBef>
                <a:spcPct val="0"/>
              </a:spcBef>
              <a:spcAft>
                <a:spcPct val="0"/>
              </a:spcAft>
              <a:defRPr>
                <a:solidFill>
                  <a:schemeClr val="tx1"/>
                </a:solidFill>
                <a:latin typeface="Arial" charset="0"/>
              </a:defRPr>
            </a:lvl6pPr>
            <a:lvl7pPr marL="2514600" defTabSz="800100" fontAlgn="base">
              <a:spcBef>
                <a:spcPct val="0"/>
              </a:spcBef>
              <a:spcAft>
                <a:spcPct val="0"/>
              </a:spcAft>
              <a:defRPr>
                <a:solidFill>
                  <a:schemeClr val="tx1"/>
                </a:solidFill>
                <a:latin typeface="Arial" charset="0"/>
              </a:defRPr>
            </a:lvl7pPr>
            <a:lvl8pPr marL="2971800" defTabSz="800100" fontAlgn="base">
              <a:spcBef>
                <a:spcPct val="0"/>
              </a:spcBef>
              <a:spcAft>
                <a:spcPct val="0"/>
              </a:spcAft>
              <a:defRPr>
                <a:solidFill>
                  <a:schemeClr val="tx1"/>
                </a:solidFill>
                <a:latin typeface="Arial" charset="0"/>
              </a:defRPr>
            </a:lvl8pPr>
            <a:lvl9pPr marL="3429000" defTabSz="800100" fontAlgn="base">
              <a:spcBef>
                <a:spcPct val="0"/>
              </a:spcBef>
              <a:spcAft>
                <a:spcPct val="0"/>
              </a:spcAft>
              <a:defRPr>
                <a:solidFill>
                  <a:schemeClr val="tx1"/>
                </a:solidFill>
                <a:latin typeface="Arial" charset="0"/>
              </a:defRPr>
            </a:lvl9pPr>
          </a:lstStyle>
          <a:p>
            <a:pPr algn="ctr" eaLnBrk="0" hangingPunct="0"/>
            <a:r>
              <a:rPr lang="it-IT" altLang="it-IT" sz="2500" b="1">
                <a:solidFill>
                  <a:schemeClr val="accent2"/>
                </a:solidFill>
                <a:effectLst>
                  <a:outerShdw blurRad="38100" dist="38100" dir="2700000" algn="tl">
                    <a:srgbClr val="C0C0C0"/>
                  </a:outerShdw>
                </a:effectLst>
                <a:latin typeface="Trebuchet MS" charset="0"/>
              </a:rPr>
              <a:t>Clio ’92.</a:t>
            </a:r>
            <a:r>
              <a:rPr lang="it-IT" altLang="it-IT" b="1">
                <a:solidFill>
                  <a:schemeClr val="accent2"/>
                </a:solidFill>
                <a:effectLst>
                  <a:outerShdw blurRad="38100" dist="38100" dir="2700000" algn="tl">
                    <a:srgbClr val="C0C0C0"/>
                  </a:outerShdw>
                </a:effectLst>
                <a:latin typeface="Trebuchet MS" charset="0"/>
              </a:rPr>
              <a:t> </a:t>
            </a:r>
            <a:r>
              <a:rPr lang="it-IT" altLang="it-IT" sz="1500" b="1">
                <a:solidFill>
                  <a:schemeClr val="accent2"/>
                </a:solidFill>
                <a:effectLst>
                  <a:outerShdw blurRad="38100" dist="38100" dir="2700000" algn="tl">
                    <a:srgbClr val="C0C0C0"/>
                  </a:outerShdw>
                </a:effectLst>
                <a:latin typeface="Trebuchet MS" charset="0"/>
              </a:rPr>
              <a:t>Associazione di insegnanti e ricercatori sulla didattica della storia</a:t>
            </a:r>
          </a:p>
        </p:txBody>
      </p:sp>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0"/>
            <a:ext cx="5588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Line 7"/>
          <p:cNvSpPr>
            <a:spLocks noChangeShapeType="1"/>
          </p:cNvSpPr>
          <p:nvPr/>
        </p:nvSpPr>
        <p:spPr bwMode="auto">
          <a:xfrm>
            <a:off x="1524000" y="0"/>
            <a:ext cx="8440738" cy="0"/>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grpSp>
        <p:nvGrpSpPr>
          <p:cNvPr id="3080" name="Group 8"/>
          <p:cNvGrpSpPr>
            <a:grpSpLocks/>
          </p:cNvGrpSpPr>
          <p:nvPr/>
        </p:nvGrpSpPr>
        <p:grpSpPr bwMode="auto">
          <a:xfrm>
            <a:off x="1524001" y="6526212"/>
            <a:ext cx="896335" cy="340728"/>
            <a:chOff x="884" y="3929"/>
            <a:chExt cx="611" cy="263"/>
          </a:xfrm>
        </p:grpSpPr>
        <p:pic>
          <p:nvPicPr>
            <p:cNvPr id="3081" name="Picture 9" descr="CLIO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 y="3929"/>
              <a:ext cx="162" cy="210"/>
            </a:xfrm>
            <a:prstGeom prst="rect">
              <a:avLst/>
            </a:prstGeom>
            <a:noFill/>
            <a:extLst>
              <a:ext uri="{909E8E84-426E-40DD-AFC4-6F175D3DCCD1}">
                <a14:hiddenFill xmlns:a14="http://schemas.microsoft.com/office/drawing/2010/main">
                  <a:solidFill>
                    <a:srgbClr val="FFFFFF"/>
                  </a:solidFill>
                </a14:hiddenFill>
              </a:ext>
            </a:extLst>
          </p:spPr>
        </p:pic>
        <p:sp>
          <p:nvSpPr>
            <p:cNvPr id="3082" name="Rectangle 10"/>
            <p:cNvSpPr>
              <a:spLocks noChangeArrowheads="1"/>
            </p:cNvSpPr>
            <p:nvPr/>
          </p:nvSpPr>
          <p:spPr bwMode="auto">
            <a:xfrm>
              <a:off x="1020" y="3987"/>
              <a:ext cx="475"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0010" tIns="40005" rIns="80010" bIns="40005" anchor="ctr">
              <a:spAutoFit/>
            </a:bodyPr>
            <a:lstStyle>
              <a:lvl1pPr defTabSz="800100">
                <a:defRPr>
                  <a:solidFill>
                    <a:schemeClr val="tx1"/>
                  </a:solidFill>
                  <a:latin typeface="Arial" charset="0"/>
                </a:defRPr>
              </a:lvl1pPr>
              <a:lvl2pPr marL="400050" defTabSz="800100">
                <a:defRPr>
                  <a:solidFill>
                    <a:schemeClr val="tx1"/>
                  </a:solidFill>
                  <a:latin typeface="Arial" charset="0"/>
                </a:defRPr>
              </a:lvl2pPr>
              <a:lvl3pPr marL="800100" defTabSz="800100">
                <a:defRPr>
                  <a:solidFill>
                    <a:schemeClr val="tx1"/>
                  </a:solidFill>
                  <a:latin typeface="Arial" charset="0"/>
                </a:defRPr>
              </a:lvl3pPr>
              <a:lvl4pPr marL="1200150" defTabSz="800100">
                <a:defRPr>
                  <a:solidFill>
                    <a:schemeClr val="tx1"/>
                  </a:solidFill>
                  <a:latin typeface="Arial" charset="0"/>
                </a:defRPr>
              </a:lvl4pPr>
              <a:lvl5pPr marL="1600200" defTabSz="800100">
                <a:defRPr>
                  <a:solidFill>
                    <a:schemeClr val="tx1"/>
                  </a:solidFill>
                  <a:latin typeface="Arial" charset="0"/>
                </a:defRPr>
              </a:lvl5pPr>
              <a:lvl6pPr marL="2057400" defTabSz="800100" fontAlgn="base">
                <a:spcBef>
                  <a:spcPct val="0"/>
                </a:spcBef>
                <a:spcAft>
                  <a:spcPct val="0"/>
                </a:spcAft>
                <a:defRPr>
                  <a:solidFill>
                    <a:schemeClr val="tx1"/>
                  </a:solidFill>
                  <a:latin typeface="Arial" charset="0"/>
                </a:defRPr>
              </a:lvl6pPr>
              <a:lvl7pPr marL="2514600" defTabSz="800100" fontAlgn="base">
                <a:spcBef>
                  <a:spcPct val="0"/>
                </a:spcBef>
                <a:spcAft>
                  <a:spcPct val="0"/>
                </a:spcAft>
                <a:defRPr>
                  <a:solidFill>
                    <a:schemeClr val="tx1"/>
                  </a:solidFill>
                  <a:latin typeface="Arial" charset="0"/>
                </a:defRPr>
              </a:lvl7pPr>
              <a:lvl8pPr marL="2971800" defTabSz="800100" fontAlgn="base">
                <a:spcBef>
                  <a:spcPct val="0"/>
                </a:spcBef>
                <a:spcAft>
                  <a:spcPct val="0"/>
                </a:spcAft>
                <a:defRPr>
                  <a:solidFill>
                    <a:schemeClr val="tx1"/>
                  </a:solidFill>
                  <a:latin typeface="Arial" charset="0"/>
                </a:defRPr>
              </a:lvl8pPr>
              <a:lvl9pPr marL="3429000" defTabSz="800100" fontAlgn="base">
                <a:spcBef>
                  <a:spcPct val="0"/>
                </a:spcBef>
                <a:spcAft>
                  <a:spcPct val="0"/>
                </a:spcAft>
                <a:defRPr>
                  <a:solidFill>
                    <a:schemeClr val="tx1"/>
                  </a:solidFill>
                  <a:latin typeface="Arial" charset="0"/>
                </a:defRPr>
              </a:lvl9pPr>
            </a:lstStyle>
            <a:p>
              <a:r>
                <a:rPr lang="it-IT" altLang="it-IT" sz="1200" b="1">
                  <a:solidFill>
                    <a:srgbClr val="0000FF"/>
                  </a:solidFill>
                  <a:effectLst>
                    <a:outerShdw blurRad="38100" dist="38100" dir="2700000" algn="tl">
                      <a:srgbClr val="C0C0C0"/>
                    </a:outerShdw>
                  </a:effectLst>
                  <a:latin typeface="Verdana" charset="0"/>
                  <a:ea typeface="Times New Roman" charset="0"/>
                  <a:cs typeface="Tahoma" charset="0"/>
                </a:rPr>
                <a:t>Clio ‘9</a:t>
              </a:r>
            </a:p>
          </p:txBody>
        </p:sp>
      </p:grpSp>
      <p:sp>
        <p:nvSpPr>
          <p:cNvPr id="3083" name="Rectangle 11"/>
          <p:cNvSpPr>
            <a:spLocks noGrp="1" noChangeArrowheads="1"/>
          </p:cNvSpPr>
          <p:nvPr>
            <p:ph type="title"/>
          </p:nvPr>
        </p:nvSpPr>
        <p:spPr>
          <a:xfrm>
            <a:off x="1774826" y="620713"/>
            <a:ext cx="8569325" cy="647700"/>
          </a:xfrm>
          <a:ln>
            <a:solidFill>
              <a:srgbClr val="FF3300"/>
            </a:solidFill>
            <a:miter lim="800000"/>
            <a:headEnd/>
            <a:tailEnd/>
          </a:ln>
        </p:spPr>
        <p:txBody>
          <a:bodyPr/>
          <a:lstStyle/>
          <a:p>
            <a:pPr algn="ctr"/>
            <a:r>
              <a:rPr lang="it-IT" altLang="it-IT" sz="2500"/>
              <a:t>Elementi di continuità nel curricolo</a:t>
            </a:r>
          </a:p>
        </p:txBody>
      </p:sp>
    </p:spTree>
    <p:extLst>
      <p:ext uri="{BB962C8B-B14F-4D97-AF65-F5344CB8AC3E}">
        <p14:creationId xmlns:p14="http://schemas.microsoft.com/office/powerpoint/2010/main" val="11054587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135188" y="188913"/>
            <a:ext cx="8001000" cy="1079500"/>
          </a:xfrm>
          <a:ln>
            <a:solidFill>
              <a:srgbClr val="FF3300"/>
            </a:solidFill>
            <a:miter lim="800000"/>
            <a:headEnd/>
            <a:tailEnd/>
          </a:ln>
        </p:spPr>
        <p:txBody>
          <a:bodyPr/>
          <a:lstStyle/>
          <a:p>
            <a:pPr algn="ctr"/>
            <a:r>
              <a:rPr lang="it-IT" altLang="it-IT" sz="2800"/>
              <a:t>C</a:t>
            </a:r>
            <a:r>
              <a:rPr lang="it-IT" altLang="it-IT" sz="2800">
                <a:solidFill>
                  <a:srgbClr val="000000"/>
                </a:solidFill>
              </a:rPr>
              <a:t>ome costruire  conoscenze significative per i nostri allievi?</a:t>
            </a:r>
            <a:endParaRPr lang="it-IT" altLang="it-IT" sz="2800"/>
          </a:p>
        </p:txBody>
      </p:sp>
      <p:sp>
        <p:nvSpPr>
          <p:cNvPr id="27651" name="Rectangle 3"/>
          <p:cNvSpPr>
            <a:spLocks noGrp="1" noChangeArrowheads="1"/>
          </p:cNvSpPr>
          <p:nvPr>
            <p:ph type="body" idx="1"/>
          </p:nvPr>
        </p:nvSpPr>
        <p:spPr>
          <a:xfrm>
            <a:off x="2171700" y="1916113"/>
            <a:ext cx="7778750" cy="3529012"/>
          </a:xfrm>
        </p:spPr>
        <p:txBody>
          <a:bodyPr/>
          <a:lstStyle/>
          <a:p>
            <a:r>
              <a:rPr lang="it-IT" altLang="it-IT" sz="2300"/>
              <a:t>Partire da un problema una curiosità del presente </a:t>
            </a:r>
          </a:p>
          <a:p>
            <a:r>
              <a:rPr lang="it-IT" altLang="it-IT" sz="2300"/>
              <a:t>Proporre nel passato un testo, una immagine da analizzare da cui ricavare informazioni</a:t>
            </a:r>
          </a:p>
          <a:p>
            <a:r>
              <a:rPr lang="it-IT" altLang="it-IT" sz="2300"/>
              <a:t>Confrontare testi, immagini ricavare analogie e differenze  </a:t>
            </a:r>
          </a:p>
          <a:p>
            <a:r>
              <a:rPr lang="it-IT" altLang="it-IT" sz="2300"/>
              <a:t>Mettere in relazione con il presente </a:t>
            </a:r>
          </a:p>
          <a:p>
            <a:r>
              <a:rPr lang="it-IT" altLang="it-IT" sz="2300"/>
              <a:t>dare significato alla complessità delle  conoscenze  storiche </a:t>
            </a:r>
          </a:p>
        </p:txBody>
      </p:sp>
    </p:spTree>
    <p:extLst>
      <p:ext uri="{BB962C8B-B14F-4D97-AF65-F5344CB8AC3E}">
        <p14:creationId xmlns:p14="http://schemas.microsoft.com/office/powerpoint/2010/main" val="149757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a:xfrm>
            <a:off x="2208214" y="260351"/>
            <a:ext cx="7845425" cy="2017713"/>
          </a:xfrm>
          <a:ln>
            <a:solidFill>
              <a:srgbClr val="FF3300"/>
            </a:solidFill>
            <a:miter lim="800000"/>
            <a:headEnd/>
            <a:tailEnd/>
          </a:ln>
        </p:spPr>
        <p:txBody>
          <a:bodyPr>
            <a:normAutofit fontScale="90000"/>
          </a:bodyPr>
          <a:lstStyle/>
          <a:p>
            <a:r>
              <a:rPr lang="it-IT" altLang="it-IT" sz="2800"/>
              <a:t/>
            </a:r>
            <a:br>
              <a:rPr lang="it-IT" altLang="it-IT" sz="2800"/>
            </a:br>
            <a:r>
              <a:rPr lang="it-IT" altLang="it-IT" sz="2800"/>
              <a:t>F</a:t>
            </a:r>
            <a:r>
              <a:rPr lang="it-IT" altLang="it-IT" sz="2400"/>
              <a:t>acilitare la comprensione</a:t>
            </a:r>
            <a:r>
              <a:rPr lang="it-IT" altLang="it-IT" sz="3600"/>
              <a:t> </a:t>
            </a:r>
            <a:r>
              <a:rPr lang="it-IT" altLang="it-IT" sz="2400"/>
              <a:t>di testi diversi (scritto, iconico, cartografico)</a:t>
            </a:r>
            <a:br>
              <a:rPr lang="it-IT" altLang="it-IT" sz="2400"/>
            </a:br>
            <a:r>
              <a:rPr lang="it-IT" altLang="it-IT" sz="2400"/>
              <a:t>per costruire una conoscenza  significativa</a:t>
            </a:r>
            <a:br>
              <a:rPr lang="it-IT" altLang="it-IT" sz="2400"/>
            </a:br>
            <a:r>
              <a:rPr lang="it-IT" altLang="it-IT" sz="2400"/>
              <a:t>un esempio</a:t>
            </a:r>
            <a:br>
              <a:rPr lang="it-IT" altLang="it-IT" sz="2400"/>
            </a:br>
            <a:endParaRPr lang="it-IT" altLang="it-IT" sz="2400"/>
          </a:p>
        </p:txBody>
      </p:sp>
      <p:sp>
        <p:nvSpPr>
          <p:cNvPr id="65539" name="Rectangle 3"/>
          <p:cNvSpPr>
            <a:spLocks noGrp="1" noChangeArrowheads="1"/>
          </p:cNvSpPr>
          <p:nvPr>
            <p:ph type="subTitle" idx="1"/>
          </p:nvPr>
        </p:nvSpPr>
        <p:spPr>
          <a:xfrm>
            <a:off x="2424113" y="3500439"/>
            <a:ext cx="7010400" cy="2663825"/>
          </a:xfrm>
          <a:ln>
            <a:solidFill>
              <a:srgbClr val="FF3300"/>
            </a:solidFill>
            <a:miter lim="800000"/>
            <a:headEnd/>
            <a:tailEnd/>
          </a:ln>
        </p:spPr>
        <p:txBody>
          <a:bodyPr/>
          <a:lstStyle/>
          <a:p>
            <a:r>
              <a:rPr lang="it-IT" altLang="it-IT" sz="2000">
                <a:solidFill>
                  <a:srgbClr val="FF3300"/>
                </a:solidFill>
              </a:rPr>
              <a:t>Processo di trasformazione</a:t>
            </a:r>
            <a:r>
              <a:rPr lang="it-IT" altLang="it-IT"/>
              <a:t> </a:t>
            </a:r>
          </a:p>
          <a:p>
            <a:r>
              <a:rPr lang="it-IT" altLang="it-IT"/>
              <a:t/>
            </a:r>
            <a:br>
              <a:rPr lang="it-IT" altLang="it-IT"/>
            </a:br>
            <a:r>
              <a:rPr lang="it-IT" altLang="it-IT" sz="2000"/>
              <a:t>Da un’economia di caccia e raccolta a un’economia di produzione agricola</a:t>
            </a:r>
            <a:br>
              <a:rPr lang="it-IT" altLang="it-IT" sz="2000"/>
            </a:br>
            <a:r>
              <a:rPr lang="it-IT" altLang="it-IT" sz="2000"/>
              <a:t>40.000 - 7.000 anni  fa </a:t>
            </a:r>
            <a:br>
              <a:rPr lang="it-IT" altLang="it-IT" sz="2000"/>
            </a:br>
            <a:r>
              <a:rPr lang="it-IT" altLang="it-IT" sz="2000"/>
              <a:t> Europa e bacino del Mediterraneo</a:t>
            </a:r>
          </a:p>
        </p:txBody>
      </p:sp>
    </p:spTree>
    <p:extLst>
      <p:ext uri="{BB962C8B-B14F-4D97-AF65-F5344CB8AC3E}">
        <p14:creationId xmlns:p14="http://schemas.microsoft.com/office/powerpoint/2010/main" val="126711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it-IT" altLang="it-IT" sz="3500"/>
              <a:t>Unità di apprendimento</a:t>
            </a:r>
            <a:br>
              <a:rPr lang="it-IT" altLang="it-IT" sz="3500"/>
            </a:br>
            <a:r>
              <a:rPr lang="it-IT" altLang="it-IT" sz="3400"/>
              <a:t> </a:t>
            </a:r>
          </a:p>
        </p:txBody>
      </p:sp>
      <p:sp>
        <p:nvSpPr>
          <p:cNvPr id="66563" name="Rectangle 3"/>
          <p:cNvSpPr>
            <a:spLocks noGrp="1" noChangeArrowheads="1"/>
          </p:cNvSpPr>
          <p:nvPr>
            <p:ph type="body" idx="1"/>
          </p:nvPr>
        </p:nvSpPr>
        <p:spPr>
          <a:xfrm>
            <a:off x="1919289" y="1857376"/>
            <a:ext cx="8218487" cy="4524375"/>
          </a:xfrm>
        </p:spPr>
        <p:txBody>
          <a:bodyPr/>
          <a:lstStyle/>
          <a:p>
            <a:pPr>
              <a:lnSpc>
                <a:spcPct val="80000"/>
              </a:lnSpc>
              <a:buFont typeface="Wingdings" charset="2"/>
              <a:buNone/>
            </a:pPr>
            <a:r>
              <a:rPr lang="it-IT" altLang="it-IT" sz="1900"/>
              <a:t>Conoscere </a:t>
            </a:r>
          </a:p>
          <a:p>
            <a:pPr>
              <a:lnSpc>
                <a:spcPct val="80000"/>
              </a:lnSpc>
              <a:buFont typeface="Wingdings" charset="2"/>
              <a:buNone/>
            </a:pPr>
            <a:r>
              <a:rPr lang="it-IT" altLang="it-IT" sz="1900"/>
              <a:t>A) come vivevano gli uomini del Paleolitico circa 40.000 anni fa  in Europa  </a:t>
            </a:r>
          </a:p>
          <a:p>
            <a:pPr>
              <a:lnSpc>
                <a:spcPct val="80000"/>
              </a:lnSpc>
              <a:buFont typeface="Wingdings" charset="2"/>
              <a:buNone/>
            </a:pPr>
            <a:r>
              <a:rPr lang="it-IT" altLang="it-IT" sz="1900"/>
              <a:t>B) come vivevano  gli uomini agricoltori nei villaggi del periodo Neolitico da 10.000 a 6.000 anni fa circa nell’Europa e nel bacino del Mediterraneo </a:t>
            </a:r>
          </a:p>
          <a:p>
            <a:pPr>
              <a:lnSpc>
                <a:spcPct val="80000"/>
              </a:lnSpc>
              <a:buFont typeface="Wingdings" charset="2"/>
              <a:buNone/>
            </a:pPr>
            <a:r>
              <a:rPr lang="it-IT" altLang="it-IT" sz="1900"/>
              <a:t>C) costruire il concetto di età  paleolitica e neolitica e saperlo confrontare alla modalità di vita di oggi </a:t>
            </a:r>
          </a:p>
          <a:p>
            <a:pPr>
              <a:lnSpc>
                <a:spcPct val="80000"/>
              </a:lnSpc>
              <a:buFont typeface="Wingdings" charset="2"/>
              <a:buNone/>
            </a:pPr>
            <a:r>
              <a:rPr lang="it-IT" altLang="it-IT" sz="1900"/>
              <a:t>Comprendere</a:t>
            </a:r>
          </a:p>
          <a:p>
            <a:pPr>
              <a:lnSpc>
                <a:spcPct val="80000"/>
              </a:lnSpc>
              <a:buFont typeface="Wingdings" charset="2"/>
              <a:buNone/>
            </a:pPr>
            <a:r>
              <a:rPr lang="it-IT" altLang="it-IT" sz="1900"/>
              <a:t>A) che il nostro mondo è così come lo conosciamo perché è il risultato di processi di trasformazione avvenuti nel passato </a:t>
            </a:r>
          </a:p>
          <a:p>
            <a:pPr>
              <a:lnSpc>
                <a:spcPct val="80000"/>
              </a:lnSpc>
              <a:buFont typeface="Wingdings" charset="2"/>
              <a:buNone/>
            </a:pPr>
            <a:r>
              <a:rPr lang="it-IT" altLang="it-IT" sz="1900"/>
              <a:t>B) che le trasformazioni sono state possibili per fattori ambientali </a:t>
            </a:r>
          </a:p>
          <a:p>
            <a:pPr>
              <a:lnSpc>
                <a:spcPct val="80000"/>
              </a:lnSpc>
              <a:buFont typeface="Wingdings" charset="2"/>
              <a:buNone/>
            </a:pPr>
            <a:r>
              <a:rPr lang="it-IT" altLang="it-IT" sz="1900"/>
              <a:t>    e culturali: cambiamento del clima, acquisizioni di conoscenze tecniche ( l’uomo ha modificato l’ambiente, ha deviato fiumi, prosciugato paludi, scavato montagne, ha accumulato saperi, ha tramandato saperi)  </a:t>
            </a:r>
          </a:p>
          <a:p>
            <a:pPr>
              <a:lnSpc>
                <a:spcPct val="80000"/>
              </a:lnSpc>
            </a:pPr>
            <a:endParaRPr lang="it-IT" altLang="it-IT" sz="1900"/>
          </a:p>
          <a:p>
            <a:pPr>
              <a:lnSpc>
                <a:spcPct val="80000"/>
              </a:lnSpc>
              <a:buFont typeface="Wingdings" charset="2"/>
              <a:buNone/>
            </a:pPr>
            <a:endParaRPr lang="it-IT" altLang="it-IT" sz="1900"/>
          </a:p>
        </p:txBody>
      </p:sp>
    </p:spTree>
    <p:extLst>
      <p:ext uri="{BB962C8B-B14F-4D97-AF65-F5344CB8AC3E}">
        <p14:creationId xmlns:p14="http://schemas.microsoft.com/office/powerpoint/2010/main" val="14917351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1703388" y="333376"/>
            <a:ext cx="50403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it-IT" altLang="it-IT"/>
          </a:p>
        </p:txBody>
      </p:sp>
      <p:pic>
        <p:nvPicPr>
          <p:cNvPr id="53251" name="Picture 3" descr="Scanner\scena iniziale.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524001" y="0"/>
            <a:ext cx="55086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4"/>
          <p:cNvSpPr txBox="1">
            <a:spLocks noChangeArrowheads="1"/>
          </p:cNvSpPr>
          <p:nvPr/>
        </p:nvSpPr>
        <p:spPr bwMode="auto">
          <a:xfrm>
            <a:off x="5591175" y="3429001"/>
            <a:ext cx="44656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it-IT" altLang="it-IT"/>
          </a:p>
        </p:txBody>
      </p:sp>
      <p:sp>
        <p:nvSpPr>
          <p:cNvPr id="53253" name="Text Box 5"/>
          <p:cNvSpPr txBox="1">
            <a:spLocks noChangeArrowheads="1"/>
          </p:cNvSpPr>
          <p:nvPr/>
        </p:nvSpPr>
        <p:spPr bwMode="auto">
          <a:xfrm>
            <a:off x="1524001" y="3429000"/>
            <a:ext cx="324167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it-IT" altLang="it-IT" sz="2000"/>
              <a:t>L’immagine raffigura un  gruppo di uomini primitivi?</a:t>
            </a:r>
          </a:p>
          <a:p>
            <a:pPr>
              <a:spcBef>
                <a:spcPct val="50000"/>
              </a:spcBef>
            </a:pPr>
            <a:r>
              <a:rPr lang="it-IT" altLang="it-IT" sz="2000"/>
              <a:t>Come li chiameresti? Sapresti dire qualche cosa di loro?</a:t>
            </a:r>
          </a:p>
        </p:txBody>
      </p:sp>
      <p:sp>
        <p:nvSpPr>
          <p:cNvPr id="53254" name="Text Box 6"/>
          <p:cNvSpPr txBox="1">
            <a:spLocks noChangeArrowheads="1"/>
          </p:cNvSpPr>
          <p:nvPr/>
        </p:nvSpPr>
        <p:spPr bwMode="auto">
          <a:xfrm>
            <a:off x="7104063" y="1"/>
            <a:ext cx="3384550"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it-IT" altLang="it-IT" sz="2000"/>
              <a:t>L’immagine raffigura un  gruppo di uomini primitivi? </a:t>
            </a:r>
          </a:p>
          <a:p>
            <a:pPr>
              <a:spcBef>
                <a:spcPct val="50000"/>
              </a:spcBef>
            </a:pPr>
            <a:endParaRPr lang="it-IT" altLang="it-IT" sz="2000"/>
          </a:p>
          <a:p>
            <a:pPr>
              <a:spcBef>
                <a:spcPct val="50000"/>
              </a:spcBef>
            </a:pPr>
            <a:endParaRPr lang="it-IT" altLang="it-IT" sz="2000"/>
          </a:p>
          <a:p>
            <a:pPr>
              <a:spcBef>
                <a:spcPct val="50000"/>
              </a:spcBef>
            </a:pPr>
            <a:r>
              <a:rPr lang="it-IT" altLang="it-IT" sz="2000"/>
              <a:t>Come li chiameresti? Sapresti dire qualche cosa di loro? </a:t>
            </a:r>
          </a:p>
        </p:txBody>
      </p:sp>
      <p:pic>
        <p:nvPicPr>
          <p:cNvPr id="53255" name="Picture 7" descr="MX-2700N_20110128_180518_Pic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76" y="3284538"/>
            <a:ext cx="5508625"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 Box 8"/>
          <p:cNvSpPr txBox="1">
            <a:spLocks noChangeArrowheads="1"/>
          </p:cNvSpPr>
          <p:nvPr/>
        </p:nvSpPr>
        <p:spPr bwMode="auto">
          <a:xfrm>
            <a:off x="1524001" y="5516564"/>
            <a:ext cx="3635375"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it-IT" altLang="it-IT" sz="2000"/>
              <a:t>Quali differenze noti tra le due  immagini? </a:t>
            </a:r>
          </a:p>
          <a:p>
            <a:pPr>
              <a:spcBef>
                <a:spcPct val="50000"/>
              </a:spcBef>
            </a:pPr>
            <a:r>
              <a:rPr lang="it-IT" altLang="it-IT" sz="2000"/>
              <a:t>Quale dei due gruppi ti pare più antico?</a:t>
            </a:r>
          </a:p>
        </p:txBody>
      </p:sp>
      <p:sp>
        <p:nvSpPr>
          <p:cNvPr id="53257" name="AutoShape 9"/>
          <p:cNvSpPr>
            <a:spLocks noChangeArrowheads="1"/>
          </p:cNvSpPr>
          <p:nvPr/>
        </p:nvSpPr>
        <p:spPr bwMode="auto">
          <a:xfrm>
            <a:off x="7032625" y="1196976"/>
            <a:ext cx="935038" cy="358775"/>
          </a:xfrm>
          <a:prstGeom prst="leftArrow">
            <a:avLst>
              <a:gd name="adj1" fmla="val 50000"/>
              <a:gd name="adj2" fmla="val 65155"/>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53258" name="AutoShape 10"/>
          <p:cNvSpPr>
            <a:spLocks noChangeArrowheads="1"/>
          </p:cNvSpPr>
          <p:nvPr/>
        </p:nvSpPr>
        <p:spPr bwMode="auto">
          <a:xfrm>
            <a:off x="4079876" y="4076701"/>
            <a:ext cx="936625" cy="358775"/>
          </a:xfrm>
          <a:prstGeom prst="rightArrow">
            <a:avLst>
              <a:gd name="adj1" fmla="val 50000"/>
              <a:gd name="adj2" fmla="val 65265"/>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Tree>
    <p:extLst>
      <p:ext uri="{BB962C8B-B14F-4D97-AF65-F5344CB8AC3E}">
        <p14:creationId xmlns:p14="http://schemas.microsoft.com/office/powerpoint/2010/main" val="186927686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524000" y="0"/>
            <a:ext cx="9144000" cy="1168400"/>
          </a:xfrm>
          <a:noFill/>
          <a:ln w="12700" cap="sq">
            <a:solidFill>
              <a:srgbClr val="FF3300"/>
            </a:solidFill>
            <a:miter lim="800000"/>
            <a:headEnd type="none" w="sm" len="sm"/>
            <a:tailEnd type="none" w="sm" len="sm"/>
          </a:ln>
        </p:spPr>
        <p:txBody>
          <a:bodyPr wrap="none"/>
          <a:lstStyle/>
          <a:p>
            <a:r>
              <a:rPr lang="it-IT" altLang="it-IT" sz="1700"/>
              <a:t>L’immagine presenta un gruppo di uomini S. Sapiens vissuti in Europa </a:t>
            </a:r>
            <a:br>
              <a:rPr lang="it-IT" altLang="it-IT" sz="1700"/>
            </a:br>
            <a:r>
              <a:rPr lang="it-IT" altLang="it-IT" sz="1700"/>
              <a:t> 40.000- 12.000 anni fa, sono detti uomini di Cro –Magnon</a:t>
            </a:r>
            <a:br>
              <a:rPr lang="it-IT" altLang="it-IT" sz="1700"/>
            </a:br>
            <a:r>
              <a:rPr lang="it-IT" altLang="it-IT" sz="1700"/>
              <a:t> dal nome della località in cui sono stati trovati i loro resti fossili</a:t>
            </a:r>
            <a:r>
              <a:rPr lang="it-IT" altLang="it-IT" sz="2100"/>
              <a:t> </a:t>
            </a:r>
          </a:p>
        </p:txBody>
      </p:sp>
      <p:sp>
        <p:nvSpPr>
          <p:cNvPr id="67587" name="Text Box 3"/>
          <p:cNvSpPr txBox="1">
            <a:spLocks noChangeArrowheads="1"/>
          </p:cNvSpPr>
          <p:nvPr/>
        </p:nvSpPr>
        <p:spPr bwMode="auto">
          <a:xfrm>
            <a:off x="2133600" y="19050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it-IT" altLang="it-IT" sz="2400" u="sng">
              <a:latin typeface="Times New Roman" charset="0"/>
            </a:endParaRPr>
          </a:p>
        </p:txBody>
      </p:sp>
      <p:pic>
        <p:nvPicPr>
          <p:cNvPr id="67588" name="Picture 4" descr="Scanner\scena iniziale.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524000" y="1196976"/>
            <a:ext cx="91440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0148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mondo sapi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92150"/>
            <a:ext cx="9144000" cy="5392738"/>
          </a:xfrm>
          <a:prstGeom prst="rect">
            <a:avLst/>
          </a:prstGeom>
          <a:noFill/>
          <a:extLst>
            <a:ext uri="{909E8E84-426E-40DD-AFC4-6F175D3DCCD1}">
              <a14:hiddenFill xmlns:a14="http://schemas.microsoft.com/office/drawing/2010/main">
                <a:solidFill>
                  <a:srgbClr val="FFFFFF"/>
                </a:solidFill>
              </a14:hiddenFill>
            </a:ext>
          </a:extLst>
        </p:spPr>
      </p:pic>
      <p:sp>
        <p:nvSpPr>
          <p:cNvPr id="68611" name="Text Box 3"/>
          <p:cNvSpPr txBox="1">
            <a:spLocks noChangeArrowheads="1"/>
          </p:cNvSpPr>
          <p:nvPr/>
        </p:nvSpPr>
        <p:spPr bwMode="auto">
          <a:xfrm>
            <a:off x="1847851" y="260350"/>
            <a:ext cx="8424863" cy="406400"/>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buFontTx/>
              <a:buChar char="•"/>
            </a:pPr>
            <a:r>
              <a:rPr lang="it-IT" altLang="it-IT">
                <a:latin typeface="Arial" charset="0"/>
              </a:rPr>
              <a:t> </a:t>
            </a:r>
            <a:r>
              <a:rPr lang="it-IT" altLang="it-IT" sz="2000"/>
              <a:t>luoghi di ritrovamento di resti fossili di Homo Sapiens Sapiens</a:t>
            </a:r>
          </a:p>
        </p:txBody>
      </p:sp>
      <p:sp>
        <p:nvSpPr>
          <p:cNvPr id="68612" name="Text Box 4"/>
          <p:cNvSpPr txBox="1">
            <a:spLocks noChangeArrowheads="1"/>
          </p:cNvSpPr>
          <p:nvPr/>
        </p:nvSpPr>
        <p:spPr bwMode="auto">
          <a:xfrm>
            <a:off x="1524000" y="6078538"/>
            <a:ext cx="914400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it-IT" altLang="it-IT"/>
              <a:t>Cosa comprendi dalla carta? L’Homo S. S. è presente ………… </a:t>
            </a:r>
          </a:p>
          <a:p>
            <a:pPr>
              <a:spcBef>
                <a:spcPct val="50000"/>
              </a:spcBef>
            </a:pPr>
            <a:r>
              <a:rPr lang="it-IT" altLang="it-IT"/>
              <a:t>Noi ci occuperemo solo del gruppo di uomini S.S. Cro Magnon</a:t>
            </a:r>
          </a:p>
        </p:txBody>
      </p:sp>
    </p:spTree>
    <p:extLst>
      <p:ext uri="{BB962C8B-B14F-4D97-AF65-F5344CB8AC3E}">
        <p14:creationId xmlns:p14="http://schemas.microsoft.com/office/powerpoint/2010/main" val="817825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1752601" y="765175"/>
            <a:ext cx="8736013" cy="5435600"/>
          </a:xfrm>
          <a:prstGeom prst="rect">
            <a:avLst/>
          </a:prstGeom>
          <a:noFill/>
          <a:ln w="12700" cap="sq">
            <a:solidFill>
              <a:srgbClr val="FF33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r>
              <a:rPr lang="it-IT" altLang="it-IT" sz="2400">
                <a:latin typeface="Times New Roman" charset="0"/>
                <a:ea typeface="Times New Roman" charset="0"/>
                <a:cs typeface="Times New Roman" charset="0"/>
              </a:rPr>
              <a:t>1. </a:t>
            </a:r>
            <a:r>
              <a:rPr lang="it-IT" altLang="it-IT" sz="2000">
                <a:latin typeface="Verdana" charset="0"/>
              </a:rPr>
              <a:t>Di quale gruppo umano si tratta? Come vengono chiamati dagli studiosi? ………..</a:t>
            </a:r>
          </a:p>
          <a:p>
            <a:endParaRPr lang="it-IT" altLang="it-IT" sz="2000">
              <a:latin typeface="Verdana" charset="0"/>
            </a:endParaRPr>
          </a:p>
          <a:p>
            <a:r>
              <a:rPr lang="it-IT" altLang="it-IT" sz="2000">
                <a:latin typeface="Verdana" charset="0"/>
              </a:rPr>
              <a:t>2. Dove sono vissuti? ……………. Quando?...............</a:t>
            </a:r>
          </a:p>
          <a:p>
            <a:r>
              <a:rPr lang="it-IT" altLang="it-IT" sz="2000">
                <a:latin typeface="Verdana" charset="0"/>
              </a:rPr>
              <a:t>3. </a:t>
            </a:r>
            <a:r>
              <a:rPr lang="it-IT" altLang="it-IT" sz="2000">
                <a:latin typeface="Verdana" charset="0"/>
                <a:ea typeface="Times New Roman" charset="0"/>
                <a:cs typeface="Times New Roman" charset="0"/>
              </a:rPr>
              <a:t>Il gruppo rappresentato è composto da (completa l’elenco): uomini adulti, ……………………</a:t>
            </a:r>
          </a:p>
          <a:p>
            <a:pPr>
              <a:spcBef>
                <a:spcPct val="50000"/>
              </a:spcBef>
            </a:pPr>
            <a:r>
              <a:rPr lang="it-IT" altLang="it-IT" sz="2000">
                <a:latin typeface="Verdana" charset="0"/>
                <a:ea typeface="Times New Roman" charset="0"/>
                <a:cs typeface="Times New Roman" charset="0"/>
              </a:rPr>
              <a:t>4. Nell’aspetto fisico le persone sono: molto diverse da noi /simili a noi  </a:t>
            </a:r>
            <a:r>
              <a:rPr lang="it-IT" altLang="it-IT" sz="2000">
                <a:latin typeface="Verdana" charset="0"/>
                <a:ea typeface="Times New Roman" charset="0"/>
                <a:cs typeface="Times New Roman" charset="0"/>
                <a:sym typeface="Symbol" charset="2"/>
              </a:rPr>
              <a:t></a:t>
            </a:r>
            <a:r>
              <a:rPr lang="it-IT" altLang="it-IT" sz="2000">
                <a:latin typeface="Verdana" charset="0"/>
                <a:ea typeface="Times New Roman" charset="0"/>
                <a:cs typeface="Times New Roman" charset="0"/>
              </a:rPr>
              <a:t> simili alle scimmie □</a:t>
            </a:r>
          </a:p>
          <a:p>
            <a:pPr>
              <a:spcBef>
                <a:spcPct val="50000"/>
              </a:spcBef>
            </a:pPr>
            <a:r>
              <a:rPr lang="it-IT" altLang="it-IT" sz="2000">
                <a:latin typeface="Verdana" charset="0"/>
                <a:ea typeface="Times New Roman" charset="0"/>
                <a:cs typeface="Times New Roman" charset="0"/>
              </a:rPr>
              <a:t>5. Tutte le persone usano per coprirsi  …………………</a:t>
            </a:r>
          </a:p>
          <a:p>
            <a:pPr>
              <a:spcBef>
                <a:spcPct val="50000"/>
              </a:spcBef>
            </a:pPr>
            <a:r>
              <a:rPr lang="it-IT" altLang="it-IT" sz="2000">
                <a:latin typeface="Verdana" charset="0"/>
                <a:ea typeface="Times New Roman" charset="0"/>
                <a:cs typeface="Times New Roman" charset="0"/>
              </a:rPr>
              <a:t>6. Quali azioni stanno facendo? Alcuni uomini lavorano la pietra, altri …………………………………………………………</a:t>
            </a:r>
          </a:p>
          <a:p>
            <a:pPr>
              <a:spcBef>
                <a:spcPct val="50000"/>
              </a:spcBef>
            </a:pPr>
            <a:r>
              <a:rPr lang="it-IT" altLang="it-IT" sz="2000">
                <a:latin typeface="Verdana" charset="0"/>
              </a:rPr>
              <a:t>7. Una donna raschia la pelle di un animale, un’altra</a:t>
            </a:r>
            <a:r>
              <a:rPr lang="it-IT" altLang="it-IT" sz="2400">
                <a:latin typeface="Times New Roman" charset="0"/>
              </a:rPr>
              <a:t>  …………………</a:t>
            </a:r>
          </a:p>
          <a:p>
            <a:pPr>
              <a:spcBef>
                <a:spcPct val="50000"/>
              </a:spcBef>
            </a:pPr>
            <a:endParaRPr lang="it-IT" altLang="it-IT" sz="2400">
              <a:latin typeface="Times New Roman" charset="0"/>
            </a:endParaRPr>
          </a:p>
        </p:txBody>
      </p:sp>
      <p:sp>
        <p:nvSpPr>
          <p:cNvPr id="70659" name="Text Box 3"/>
          <p:cNvSpPr txBox="1">
            <a:spLocks noChangeArrowheads="1"/>
          </p:cNvSpPr>
          <p:nvPr/>
        </p:nvSpPr>
        <p:spPr bwMode="auto">
          <a:xfrm>
            <a:off x="2133600" y="0"/>
            <a:ext cx="853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it-IT" altLang="it-IT" sz="2400" b="1">
                <a:latin typeface="Times New Roman" charset="0"/>
              </a:rPr>
              <a:t>GUIDA ALLA LETTURA DEL TESTO</a:t>
            </a:r>
          </a:p>
        </p:txBody>
      </p:sp>
    </p:spTree>
    <p:extLst>
      <p:ext uri="{BB962C8B-B14F-4D97-AF65-F5344CB8AC3E}">
        <p14:creationId xmlns:p14="http://schemas.microsoft.com/office/powerpoint/2010/main" val="1300627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1919288" y="765176"/>
            <a:ext cx="8305800" cy="3693319"/>
          </a:xfrm>
          <a:prstGeom prst="rect">
            <a:avLst/>
          </a:prstGeom>
          <a:noFill/>
          <a:ln w="12700" cap="sq">
            <a:solidFill>
              <a:srgbClr val="FF33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it-IT" altLang="it-IT" sz="2400">
                <a:latin typeface="Times New Roman" charset="0"/>
                <a:ea typeface="Times New Roman" charset="0"/>
                <a:cs typeface="Times New Roman" charset="0"/>
              </a:rPr>
              <a:t>8. </a:t>
            </a:r>
            <a:r>
              <a:rPr lang="it-IT" altLang="it-IT" sz="2000">
                <a:ea typeface="Times New Roman" charset="0"/>
                <a:cs typeface="Times New Roman" charset="0"/>
              </a:rPr>
              <a:t>Nella scena raffigurata vedi oggetti costruiti dagli uomini e dalle donne: frecce,………………………</a:t>
            </a:r>
          </a:p>
          <a:p>
            <a:pPr>
              <a:spcBef>
                <a:spcPct val="50000"/>
              </a:spcBef>
            </a:pPr>
            <a:r>
              <a:rPr lang="it-IT" altLang="it-IT" sz="2000">
                <a:ea typeface="Times New Roman" charset="0"/>
                <a:cs typeface="Times New Roman" charset="0"/>
              </a:rPr>
              <a:t>9.</a:t>
            </a:r>
            <a:r>
              <a:rPr lang="it-IT" altLang="it-IT" sz="2000" u="sng">
                <a:ea typeface="Times New Roman" charset="0"/>
                <a:cs typeface="Times New Roman" charset="0"/>
              </a:rPr>
              <a:t> </a:t>
            </a:r>
            <a:r>
              <a:rPr lang="it-IT" altLang="it-IT" sz="2000">
                <a:ea typeface="Times New Roman" charset="0"/>
                <a:cs typeface="Times New Roman" charset="0"/>
              </a:rPr>
              <a:t>Dall’immagine puoi capire che questi gruppi umani si procuravano il cibo con: la caccia/ la coltivazione dei campi/ la raccolta dei frutti spontanei / l’allevamento degli animali.</a:t>
            </a:r>
            <a:endParaRPr lang="it-IT" altLang="it-IT" sz="2000"/>
          </a:p>
          <a:p>
            <a:pPr>
              <a:spcBef>
                <a:spcPct val="50000"/>
              </a:spcBef>
            </a:pPr>
            <a:r>
              <a:rPr lang="it-IT" altLang="it-IT" sz="2000">
                <a:ea typeface="Times New Roman" charset="0"/>
                <a:cs typeface="Times New Roman" charset="0"/>
              </a:rPr>
              <a:t>10. Cerca nell’immagine i particolari che ti permettono di capire quali animali erano cacciati da questi gruppi di uomini …………</a:t>
            </a:r>
          </a:p>
          <a:p>
            <a:pPr>
              <a:spcBef>
                <a:spcPct val="50000"/>
              </a:spcBef>
            </a:pPr>
            <a:r>
              <a:rPr lang="it-IT" altLang="it-IT" sz="2000">
                <a:ea typeface="Times New Roman" charset="0"/>
                <a:cs typeface="Times New Roman" charset="0"/>
              </a:rPr>
              <a:t>11. Questi gruppi di uomini, come vedi, abitavano in tende fatte di pelli. Questo ti fa pensare che essi: si spostavano sul territorio /abitavano stabilmente nello stesso territorio</a:t>
            </a:r>
          </a:p>
        </p:txBody>
      </p:sp>
      <p:sp>
        <p:nvSpPr>
          <p:cNvPr id="71683" name="Text Box 3"/>
          <p:cNvSpPr txBox="1">
            <a:spLocks noChangeArrowheads="1"/>
          </p:cNvSpPr>
          <p:nvPr/>
        </p:nvSpPr>
        <p:spPr bwMode="auto">
          <a:xfrm>
            <a:off x="1981200" y="3124200"/>
            <a:ext cx="845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it-IT" altLang="it-IT" sz="2400">
              <a:latin typeface="Times New Roman" charset="0"/>
            </a:endParaRPr>
          </a:p>
        </p:txBody>
      </p:sp>
      <p:sp>
        <p:nvSpPr>
          <p:cNvPr id="71684" name="Text Box 4"/>
          <p:cNvSpPr txBox="1">
            <a:spLocks noChangeArrowheads="1"/>
          </p:cNvSpPr>
          <p:nvPr/>
        </p:nvSpPr>
        <p:spPr bwMode="auto">
          <a:xfrm>
            <a:off x="1919289" y="4868863"/>
            <a:ext cx="8351837" cy="1785104"/>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it-IT" altLang="it-IT" sz="2000" b="1" i="1">
                <a:latin typeface="Times New Roman" charset="0"/>
              </a:rPr>
              <a:t>I gruppi umani di Cro-Magnon appartenevano alla specie Homo S. Sapiens, come gli uomini e le donne di oggi. Erano generalmente grandi di corporatura, di altezza fino a1,80 m, avevano un cervello voluminoso, potevano vivere circa fino a 30 o 40 anni.</a:t>
            </a:r>
          </a:p>
          <a:p>
            <a:pPr>
              <a:spcBef>
                <a:spcPct val="50000"/>
              </a:spcBef>
            </a:pPr>
            <a:r>
              <a:rPr lang="it-IT" altLang="it-IT" sz="2000" b="1" i="1">
                <a:latin typeface="Times New Roman" charset="0"/>
              </a:rPr>
              <a:t>L’insegnante stimola il confronto con l’oggi su alcuni degli aspetti considerati </a:t>
            </a:r>
          </a:p>
        </p:txBody>
      </p:sp>
    </p:spTree>
    <p:extLst>
      <p:ext uri="{BB962C8B-B14F-4D97-AF65-F5344CB8AC3E}">
        <p14:creationId xmlns:p14="http://schemas.microsoft.com/office/powerpoint/2010/main" val="413072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Scanner\paesaggio.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847850" y="476251"/>
            <a:ext cx="8820150"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3216275" y="1"/>
            <a:ext cx="6192838" cy="409575"/>
          </a:xfrm>
          <a:prstGeom prst="rect">
            <a:avLst/>
          </a:prstGeom>
          <a:noFill/>
          <a:ln w="12700" cap="sq">
            <a:solidFill>
              <a:srgbClr val="FF33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it-IT" altLang="it-IT" sz="2000" b="1"/>
              <a:t>In quale ambiente vivevano</a:t>
            </a:r>
            <a:endParaRPr lang="it-IT" altLang="it-IT" sz="2000"/>
          </a:p>
        </p:txBody>
      </p:sp>
      <p:sp>
        <p:nvSpPr>
          <p:cNvPr id="72708" name="Text Box 4"/>
          <p:cNvSpPr txBox="1">
            <a:spLocks noChangeArrowheads="1"/>
          </p:cNvSpPr>
          <p:nvPr/>
        </p:nvSpPr>
        <p:spPr bwMode="auto">
          <a:xfrm>
            <a:off x="1919288" y="4940301"/>
            <a:ext cx="874871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it-IT" altLang="it-IT" sz="2000"/>
              <a:t>I gruppi umani di Cro-Magnon vissero nella Francia meridionale, quando il clima era secco e molto rigido: le estati erano brevi e gli inverni molto lunghi e nevosi. La temperatura invernale si abbassava fino a 40° sotto zero</a:t>
            </a:r>
            <a:r>
              <a:rPr lang="it-IT" altLang="it-IT" sz="2000" u="sng"/>
              <a:t>; montagne</a:t>
            </a:r>
            <a:r>
              <a:rPr lang="it-IT" altLang="it-IT" sz="2000"/>
              <a:t>, </a:t>
            </a:r>
            <a:r>
              <a:rPr lang="it-IT" altLang="it-IT" sz="2000" u="sng"/>
              <a:t>colline</a:t>
            </a:r>
            <a:r>
              <a:rPr lang="it-IT" altLang="it-IT" sz="2000"/>
              <a:t> e ampie estensioni di pianura erano ghiacciate e ricoperte di muschi e licheni</a:t>
            </a:r>
            <a:r>
              <a:rPr lang="it-IT" altLang="it-IT" sz="2400">
                <a:latin typeface="Times New Roman" charset="0"/>
              </a:rPr>
              <a:t>.</a:t>
            </a:r>
          </a:p>
        </p:txBody>
      </p:sp>
    </p:spTree>
    <p:extLst>
      <p:ext uri="{BB962C8B-B14F-4D97-AF65-F5344CB8AC3E}">
        <p14:creationId xmlns:p14="http://schemas.microsoft.com/office/powerpoint/2010/main" val="1841032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paesaggi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5573713"/>
          </a:xfrm>
          <a:prstGeom prst="rect">
            <a:avLst/>
          </a:prstGeom>
          <a:noFill/>
          <a:extLst>
            <a:ext uri="{909E8E84-426E-40DD-AFC4-6F175D3DCCD1}">
              <a14:hiddenFill xmlns:a14="http://schemas.microsoft.com/office/drawing/2010/main">
                <a:solidFill>
                  <a:srgbClr val="FFFFFF"/>
                </a:solidFill>
              </a14:hiddenFill>
            </a:ext>
          </a:extLst>
        </p:spPr>
      </p:pic>
      <p:sp>
        <p:nvSpPr>
          <p:cNvPr id="73731" name="Text Box 3"/>
          <p:cNvSpPr txBox="1">
            <a:spLocks noChangeArrowheads="1"/>
          </p:cNvSpPr>
          <p:nvPr/>
        </p:nvSpPr>
        <p:spPr bwMode="auto">
          <a:xfrm>
            <a:off x="1524000" y="0"/>
            <a:ext cx="9144000" cy="37623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it-IT" altLang="it-IT" b="1">
                <a:solidFill>
                  <a:schemeClr val="bg1"/>
                </a:solidFill>
                <a:latin typeface="Arial" charset="0"/>
              </a:rPr>
              <a:t>Il paesaggio europeo nell’era glaciale  da 20.000 a 12.000 anni</a:t>
            </a:r>
            <a:r>
              <a:rPr lang="it-IT" altLang="it-IT" b="1">
                <a:latin typeface="Arial" charset="0"/>
              </a:rPr>
              <a:t> fa</a:t>
            </a:r>
          </a:p>
        </p:txBody>
      </p:sp>
      <p:sp>
        <p:nvSpPr>
          <p:cNvPr id="73732" name="Text Box 4"/>
          <p:cNvSpPr txBox="1">
            <a:spLocks noChangeArrowheads="1"/>
          </p:cNvSpPr>
          <p:nvPr/>
        </p:nvSpPr>
        <p:spPr bwMode="auto">
          <a:xfrm>
            <a:off x="1524000" y="5805489"/>
            <a:ext cx="9144000" cy="8350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it-IT" altLang="it-IT" sz="1600" b="1">
                <a:latin typeface="Arial" charset="0"/>
              </a:rPr>
              <a:t>Spesse coltri di ghiaccio si erano accumulate sulle montagne  e sugli altipiani e il livello del mare era più basso di circa 100 m. Sulle montagne più basse e sulle colline si estende una coltre di muschi e licheni (tundra) , non vi sono alberi d’alto fusto ,….</a:t>
            </a:r>
            <a:r>
              <a:rPr lang="it-IT" altLang="it-IT" sz="1600"/>
              <a:t>  </a:t>
            </a:r>
          </a:p>
        </p:txBody>
      </p:sp>
    </p:spTree>
    <p:extLst>
      <p:ext uri="{BB962C8B-B14F-4D97-AF65-F5344CB8AC3E}">
        <p14:creationId xmlns:p14="http://schemas.microsoft.com/office/powerpoint/2010/main" val="129124492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2208213" y="188914"/>
            <a:ext cx="7847012" cy="744537"/>
          </a:xfrm>
          <a:noFill/>
          <a:ln>
            <a:solidFill>
              <a:srgbClr val="FF3300"/>
            </a:solidFill>
            <a:miter lim="800000"/>
            <a:headEnd/>
            <a:tailEnd/>
          </a:ln>
        </p:spPr>
        <p:txBody>
          <a:bodyPr/>
          <a:lstStyle/>
          <a:p>
            <a:r>
              <a:rPr lang="it-IT" altLang="it-IT" sz="3400"/>
              <a:t>Cosa è la storia</a:t>
            </a:r>
            <a:r>
              <a:rPr lang="it-IT" altLang="it-IT"/>
              <a:t> </a:t>
            </a:r>
          </a:p>
        </p:txBody>
      </p:sp>
      <p:sp>
        <p:nvSpPr>
          <p:cNvPr id="6147" name="Text Box 3"/>
          <p:cNvSpPr txBox="1">
            <a:spLocks noChangeArrowheads="1"/>
          </p:cNvSpPr>
          <p:nvPr/>
        </p:nvSpPr>
        <p:spPr bwMode="auto">
          <a:xfrm>
            <a:off x="2208213" y="2997201"/>
            <a:ext cx="7777162" cy="3090863"/>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it-IT" altLang="it-IT" sz="2800">
                <a:latin typeface="Times New Roman" charset="0"/>
                <a:ea typeface="Times New Roman" charset="0"/>
                <a:cs typeface="Times New Roman" charset="0"/>
              </a:rPr>
              <a:t>”Il fatto storico non è dato, bensì costruito.</a:t>
            </a:r>
            <a:br>
              <a:rPr lang="it-IT" altLang="it-IT" sz="2800">
                <a:latin typeface="Times New Roman" charset="0"/>
                <a:ea typeface="Times New Roman" charset="0"/>
                <a:cs typeface="Times New Roman" charset="0"/>
              </a:rPr>
            </a:br>
            <a:r>
              <a:rPr lang="it-IT" altLang="it-IT" sz="2800">
                <a:latin typeface="Times New Roman" charset="0"/>
                <a:ea typeface="Times New Roman" charset="0"/>
                <a:cs typeface="Times New Roman" charset="0"/>
              </a:rPr>
              <a:t>Gli alunni vanno perciò sensibilizzati</a:t>
            </a:r>
            <a:br>
              <a:rPr lang="it-IT" altLang="it-IT" sz="2800">
                <a:latin typeface="Times New Roman" charset="0"/>
                <a:ea typeface="Times New Roman" charset="0"/>
                <a:cs typeface="Times New Roman" charset="0"/>
              </a:rPr>
            </a:br>
            <a:r>
              <a:rPr lang="it-IT" altLang="it-IT" sz="2800">
                <a:latin typeface="Times New Roman" charset="0"/>
                <a:ea typeface="Times New Roman" charset="0"/>
                <a:cs typeface="Times New Roman" charset="0"/>
              </a:rPr>
              <a:t>alla </a:t>
            </a:r>
            <a:r>
              <a:rPr lang="it-IT" altLang="it-IT" sz="2800" b="1">
                <a:solidFill>
                  <a:srgbClr val="FF3300"/>
                </a:solidFill>
                <a:latin typeface="Times New Roman" charset="0"/>
                <a:ea typeface="Times New Roman" charset="0"/>
                <a:cs typeface="Times New Roman" charset="0"/>
              </a:rPr>
              <a:t>fabbricazione</a:t>
            </a:r>
            <a:r>
              <a:rPr lang="it-IT" altLang="it-IT" sz="2800">
                <a:latin typeface="Times New Roman" charset="0"/>
                <a:ea typeface="Times New Roman" charset="0"/>
                <a:cs typeface="Times New Roman" charset="0"/>
              </a:rPr>
              <a:t> della storia.</a:t>
            </a:r>
            <a:br>
              <a:rPr lang="it-IT" altLang="it-IT" sz="2800">
                <a:latin typeface="Times New Roman" charset="0"/>
                <a:ea typeface="Times New Roman" charset="0"/>
                <a:cs typeface="Times New Roman" charset="0"/>
              </a:rPr>
            </a:br>
            <a:r>
              <a:rPr lang="it-IT" altLang="it-IT" sz="2800">
                <a:latin typeface="Times New Roman" charset="0"/>
                <a:ea typeface="Times New Roman" charset="0"/>
                <a:cs typeface="Times New Roman" charset="0"/>
              </a:rPr>
              <a:t>Bisogna mostrare loro che il lavoro della storico</a:t>
            </a:r>
            <a:br>
              <a:rPr lang="it-IT" altLang="it-IT" sz="2800">
                <a:latin typeface="Times New Roman" charset="0"/>
                <a:ea typeface="Times New Roman" charset="0"/>
                <a:cs typeface="Times New Roman" charset="0"/>
              </a:rPr>
            </a:br>
            <a:r>
              <a:rPr lang="it-IT" altLang="it-IT" sz="2800">
                <a:latin typeface="Times New Roman" charset="0"/>
                <a:ea typeface="Times New Roman" charset="0"/>
                <a:cs typeface="Times New Roman" charset="0"/>
              </a:rPr>
              <a:t>non consiste nel ricomporre la storia, ma nel fare la storia […]</a:t>
            </a:r>
            <a:br>
              <a:rPr lang="it-IT" altLang="it-IT" sz="2800">
                <a:latin typeface="Times New Roman" charset="0"/>
                <a:ea typeface="Times New Roman" charset="0"/>
                <a:cs typeface="Times New Roman" charset="0"/>
              </a:rPr>
            </a:br>
            <a:r>
              <a:rPr lang="it-IT" altLang="it-IT" sz="2800" b="1" i="1">
                <a:latin typeface="Times New Roman" charset="0"/>
                <a:ea typeface="Times New Roman" charset="0"/>
                <a:cs typeface="Times New Roman" charset="0"/>
              </a:rPr>
              <a:t>(J Le Goff</a:t>
            </a:r>
            <a:r>
              <a:rPr lang="it-IT" altLang="it-IT" sz="2800" b="1">
                <a:latin typeface="Times New Roman" charset="0"/>
              </a:rPr>
              <a:t>   )       	</a:t>
            </a:r>
          </a:p>
        </p:txBody>
      </p:sp>
      <p:sp>
        <p:nvSpPr>
          <p:cNvPr id="6148" name="Text Box 4"/>
          <p:cNvSpPr txBox="1">
            <a:spLocks noChangeArrowheads="1"/>
          </p:cNvSpPr>
          <p:nvPr/>
        </p:nvSpPr>
        <p:spPr bwMode="auto">
          <a:xfrm>
            <a:off x="1524000" y="1125538"/>
            <a:ext cx="9144000" cy="1320800"/>
          </a:xfrm>
          <a:prstGeom prst="rect">
            <a:avLst/>
          </a:prstGeom>
          <a:solidFill>
            <a:schemeClr val="accent1"/>
          </a:solidFill>
          <a:ln w="9525">
            <a:solidFill>
              <a:srgbClr val="FF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it-IT" altLang="it-IT" sz="3200">
                <a:latin typeface="Tahoma" charset="0"/>
              </a:rPr>
              <a:t>La storia è un prodotto della storico</a:t>
            </a:r>
          </a:p>
          <a:p>
            <a:pPr algn="ctr" eaLnBrk="0" hangingPunct="0">
              <a:spcBef>
                <a:spcPct val="50000"/>
              </a:spcBef>
            </a:pPr>
            <a:r>
              <a:rPr lang="it-IT" altLang="it-IT" sz="3200">
                <a:latin typeface="Tahoma" charset="0"/>
              </a:rPr>
              <a:t>Lo storico fa la storia: ricerca e scrive un testo </a:t>
            </a:r>
          </a:p>
        </p:txBody>
      </p:sp>
      <p:grpSp>
        <p:nvGrpSpPr>
          <p:cNvPr id="6149" name="Group 5"/>
          <p:cNvGrpSpPr>
            <a:grpSpLocks/>
          </p:cNvGrpSpPr>
          <p:nvPr/>
        </p:nvGrpSpPr>
        <p:grpSpPr bwMode="auto">
          <a:xfrm>
            <a:off x="1524001" y="6518271"/>
            <a:ext cx="1005747" cy="342328"/>
            <a:chOff x="884" y="3929"/>
            <a:chExt cx="686" cy="263"/>
          </a:xfrm>
        </p:grpSpPr>
        <p:pic>
          <p:nvPicPr>
            <p:cNvPr id="6150" name="Picture 6" descr="CLIO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 y="3929"/>
              <a:ext cx="162" cy="210"/>
            </a:xfrm>
            <a:prstGeom prst="rect">
              <a:avLst/>
            </a:prstGeom>
            <a:noFill/>
            <a:extLst>
              <a:ext uri="{909E8E84-426E-40DD-AFC4-6F175D3DCCD1}">
                <a14:hiddenFill xmlns:a14="http://schemas.microsoft.com/office/drawing/2010/main">
                  <a:solidFill>
                    <a:srgbClr val="FFFFFF"/>
                  </a:solidFill>
                </a14:hiddenFill>
              </a:ext>
            </a:extLst>
          </p:spPr>
        </p:pic>
        <p:sp>
          <p:nvSpPr>
            <p:cNvPr id="6151" name="Rectangle 7"/>
            <p:cNvSpPr>
              <a:spLocks noChangeArrowheads="1"/>
            </p:cNvSpPr>
            <p:nvPr/>
          </p:nvSpPr>
          <p:spPr bwMode="auto">
            <a:xfrm>
              <a:off x="1020" y="3988"/>
              <a:ext cx="550"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0010" tIns="40005" rIns="80010" bIns="40005" anchor="ctr">
              <a:spAutoFit/>
            </a:bodyPr>
            <a:lstStyle>
              <a:lvl1pPr defTabSz="800100">
                <a:defRPr>
                  <a:solidFill>
                    <a:schemeClr val="tx1"/>
                  </a:solidFill>
                  <a:latin typeface="Arial" charset="0"/>
                </a:defRPr>
              </a:lvl1pPr>
              <a:lvl2pPr marL="400050" defTabSz="800100">
                <a:defRPr>
                  <a:solidFill>
                    <a:schemeClr val="tx1"/>
                  </a:solidFill>
                  <a:latin typeface="Arial" charset="0"/>
                </a:defRPr>
              </a:lvl2pPr>
              <a:lvl3pPr marL="800100" defTabSz="800100">
                <a:defRPr>
                  <a:solidFill>
                    <a:schemeClr val="tx1"/>
                  </a:solidFill>
                  <a:latin typeface="Arial" charset="0"/>
                </a:defRPr>
              </a:lvl3pPr>
              <a:lvl4pPr marL="1200150" defTabSz="800100">
                <a:defRPr>
                  <a:solidFill>
                    <a:schemeClr val="tx1"/>
                  </a:solidFill>
                  <a:latin typeface="Arial" charset="0"/>
                </a:defRPr>
              </a:lvl4pPr>
              <a:lvl5pPr marL="1600200" defTabSz="800100">
                <a:defRPr>
                  <a:solidFill>
                    <a:schemeClr val="tx1"/>
                  </a:solidFill>
                  <a:latin typeface="Arial" charset="0"/>
                </a:defRPr>
              </a:lvl5pPr>
              <a:lvl6pPr marL="2057400" defTabSz="800100" fontAlgn="base">
                <a:spcBef>
                  <a:spcPct val="0"/>
                </a:spcBef>
                <a:spcAft>
                  <a:spcPct val="0"/>
                </a:spcAft>
                <a:defRPr>
                  <a:solidFill>
                    <a:schemeClr val="tx1"/>
                  </a:solidFill>
                  <a:latin typeface="Arial" charset="0"/>
                </a:defRPr>
              </a:lvl6pPr>
              <a:lvl7pPr marL="2514600" defTabSz="800100" fontAlgn="base">
                <a:spcBef>
                  <a:spcPct val="0"/>
                </a:spcBef>
                <a:spcAft>
                  <a:spcPct val="0"/>
                </a:spcAft>
                <a:defRPr>
                  <a:solidFill>
                    <a:schemeClr val="tx1"/>
                  </a:solidFill>
                  <a:latin typeface="Arial" charset="0"/>
                </a:defRPr>
              </a:lvl7pPr>
              <a:lvl8pPr marL="2971800" defTabSz="800100" fontAlgn="base">
                <a:spcBef>
                  <a:spcPct val="0"/>
                </a:spcBef>
                <a:spcAft>
                  <a:spcPct val="0"/>
                </a:spcAft>
                <a:defRPr>
                  <a:solidFill>
                    <a:schemeClr val="tx1"/>
                  </a:solidFill>
                  <a:latin typeface="Arial" charset="0"/>
                </a:defRPr>
              </a:lvl8pPr>
              <a:lvl9pPr marL="3429000" defTabSz="800100" fontAlgn="base">
                <a:spcBef>
                  <a:spcPct val="0"/>
                </a:spcBef>
                <a:spcAft>
                  <a:spcPct val="0"/>
                </a:spcAft>
                <a:defRPr>
                  <a:solidFill>
                    <a:schemeClr val="tx1"/>
                  </a:solidFill>
                  <a:latin typeface="Arial" charset="0"/>
                </a:defRPr>
              </a:lvl9pPr>
            </a:lstStyle>
            <a:p>
              <a:r>
                <a:rPr lang="it-IT" altLang="it-IT" sz="1200" b="1">
                  <a:solidFill>
                    <a:srgbClr val="0000FF"/>
                  </a:solidFill>
                  <a:effectLst>
                    <a:outerShdw blurRad="38100" dist="38100" dir="2700000" algn="tl">
                      <a:srgbClr val="C0C0C0"/>
                    </a:outerShdw>
                  </a:effectLst>
                  <a:latin typeface="Verdana" charset="0"/>
                </a:rPr>
                <a:t>Clio ‘92</a:t>
              </a:r>
            </a:p>
          </p:txBody>
        </p:sp>
      </p:grpSp>
    </p:spTree>
    <p:extLst>
      <p:ext uri="{BB962C8B-B14F-4D97-AF65-F5344CB8AC3E}">
        <p14:creationId xmlns:p14="http://schemas.microsoft.com/office/powerpoint/2010/main" val="6558952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mediterraneo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375400"/>
          </a:xfrm>
          <a:prstGeom prst="rect">
            <a:avLst/>
          </a:prstGeom>
          <a:noFill/>
          <a:extLst>
            <a:ext uri="{909E8E84-426E-40DD-AFC4-6F175D3DCCD1}">
              <a14:hiddenFill xmlns:a14="http://schemas.microsoft.com/office/drawing/2010/main">
                <a:solidFill>
                  <a:srgbClr val="FFFFFF"/>
                </a:solidFill>
              </a14:hiddenFill>
            </a:ext>
          </a:extLst>
        </p:spPr>
      </p:pic>
      <p:sp>
        <p:nvSpPr>
          <p:cNvPr id="74755" name="Text Box 3"/>
          <p:cNvSpPr txBox="1">
            <a:spLocks noChangeArrowheads="1"/>
          </p:cNvSpPr>
          <p:nvPr/>
        </p:nvSpPr>
        <p:spPr bwMode="auto">
          <a:xfrm>
            <a:off x="6167439" y="1"/>
            <a:ext cx="4067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it-IT" altLang="it-IT" sz="1400">
                <a:latin typeface="Arial" charset="0"/>
              </a:rPr>
              <a:t>G. Mezzetti , Storia e ambiente</a:t>
            </a:r>
            <a:r>
              <a:rPr lang="it-IT" altLang="it-IT">
                <a:latin typeface="Arial" charset="0"/>
              </a:rPr>
              <a:t> </a:t>
            </a:r>
          </a:p>
        </p:txBody>
      </p:sp>
      <p:sp>
        <p:nvSpPr>
          <p:cNvPr id="74756" name="Text Box 4"/>
          <p:cNvSpPr txBox="1">
            <a:spLocks noChangeArrowheads="1"/>
          </p:cNvSpPr>
          <p:nvPr/>
        </p:nvSpPr>
        <p:spPr bwMode="auto">
          <a:xfrm>
            <a:off x="1703388" y="6524626"/>
            <a:ext cx="5905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it-IT" altLang="it-IT">
                <a:latin typeface="Tahoma" charset="0"/>
              </a:rPr>
              <a:t>Da dove proviene l’uomo Sapiens  Sapiens ?</a:t>
            </a:r>
          </a:p>
        </p:txBody>
      </p:sp>
    </p:spTree>
    <p:extLst>
      <p:ext uri="{BB962C8B-B14F-4D97-AF65-F5344CB8AC3E}">
        <p14:creationId xmlns:p14="http://schemas.microsoft.com/office/powerpoint/2010/main" val="163120154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847850" y="3357564"/>
            <a:ext cx="8439150" cy="2878137"/>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it-IT" altLang="it-IT" sz="2800"/>
              <a:t>Un testo storiografico è un complesso di informazioni organizzate da </a:t>
            </a:r>
            <a:r>
              <a:rPr lang="it-IT" altLang="it-IT" sz="2800">
                <a:solidFill>
                  <a:srgbClr val="FF3300"/>
                </a:solidFill>
              </a:rPr>
              <a:t>operazioni mentali (cognitive)</a:t>
            </a:r>
            <a:r>
              <a:rPr lang="it-IT" altLang="it-IT" sz="2800"/>
              <a:t> di tipo storiografico allo scopo di produrre una conoscenza storica </a:t>
            </a:r>
          </a:p>
          <a:p>
            <a:pPr>
              <a:spcBef>
                <a:spcPct val="50000"/>
              </a:spcBef>
            </a:pPr>
            <a:r>
              <a:rPr lang="it-IT" altLang="it-IT" sz="2800"/>
              <a:t>I testi storiografici sono rappresentazioni discorsive di: </a:t>
            </a:r>
            <a:r>
              <a:rPr lang="it-IT" altLang="it-IT" sz="2800" b="1">
                <a:solidFill>
                  <a:srgbClr val="FF3300"/>
                </a:solidFill>
              </a:rPr>
              <a:t>stati</a:t>
            </a:r>
            <a:r>
              <a:rPr lang="it-IT" altLang="it-IT" sz="2800">
                <a:solidFill>
                  <a:srgbClr val="FF3300"/>
                </a:solidFill>
              </a:rPr>
              <a:t> </a:t>
            </a:r>
            <a:r>
              <a:rPr lang="it-IT" altLang="it-IT" sz="2800" b="1">
                <a:solidFill>
                  <a:srgbClr val="FF3300"/>
                </a:solidFill>
              </a:rPr>
              <a:t>di</a:t>
            </a:r>
            <a:r>
              <a:rPr lang="it-IT" altLang="it-IT" sz="2800">
                <a:solidFill>
                  <a:srgbClr val="FF3300"/>
                </a:solidFill>
              </a:rPr>
              <a:t> </a:t>
            </a:r>
            <a:r>
              <a:rPr lang="it-IT" altLang="it-IT" sz="2800" b="1">
                <a:solidFill>
                  <a:srgbClr val="FF3300"/>
                </a:solidFill>
              </a:rPr>
              <a:t>cose o processi</a:t>
            </a:r>
            <a:r>
              <a:rPr lang="it-IT" altLang="it-IT">
                <a:latin typeface="Arial" charset="0"/>
              </a:rPr>
              <a:t> </a:t>
            </a:r>
          </a:p>
        </p:txBody>
      </p:sp>
      <p:sp>
        <p:nvSpPr>
          <p:cNvPr id="7171" name="Rectangle 3"/>
          <p:cNvSpPr>
            <a:spLocks noGrp="1" noChangeArrowheads="1"/>
          </p:cNvSpPr>
          <p:nvPr>
            <p:ph type="title" idx="4294967295"/>
          </p:nvPr>
        </p:nvSpPr>
        <p:spPr>
          <a:xfrm>
            <a:off x="1919289" y="0"/>
            <a:ext cx="8569325" cy="819150"/>
          </a:xfrm>
          <a:noFill/>
          <a:ln>
            <a:solidFill>
              <a:srgbClr val="FF3300"/>
            </a:solidFill>
            <a:miter lim="800000"/>
            <a:headEnd/>
            <a:tailEnd/>
          </a:ln>
        </p:spPr>
        <p:txBody>
          <a:bodyPr/>
          <a:lstStyle/>
          <a:p>
            <a:r>
              <a:rPr lang="it-IT" altLang="it-IT" b="1">
                <a:solidFill>
                  <a:schemeClr val="tx1"/>
                </a:solidFill>
              </a:rPr>
              <a:t>La storia è testo</a:t>
            </a:r>
          </a:p>
        </p:txBody>
      </p:sp>
      <p:sp>
        <p:nvSpPr>
          <p:cNvPr id="7172" name="Text Box 4"/>
          <p:cNvSpPr txBox="1">
            <a:spLocks noChangeArrowheads="1"/>
          </p:cNvSpPr>
          <p:nvPr/>
        </p:nvSpPr>
        <p:spPr bwMode="auto">
          <a:xfrm>
            <a:off x="1919289" y="1628776"/>
            <a:ext cx="8207375" cy="955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it-IT" altLang="it-IT" sz="2800"/>
              <a:t>La comprensione della storia non può prescindere dalla comprensione del testo</a:t>
            </a:r>
            <a:endParaRPr lang="it-IT" altLang="it-IT" sz="2800">
              <a:solidFill>
                <a:schemeClr val="tx2"/>
              </a:solidFill>
            </a:endParaRPr>
          </a:p>
        </p:txBody>
      </p:sp>
      <p:grpSp>
        <p:nvGrpSpPr>
          <p:cNvPr id="7173" name="Group 5"/>
          <p:cNvGrpSpPr>
            <a:grpSpLocks/>
          </p:cNvGrpSpPr>
          <p:nvPr/>
        </p:nvGrpSpPr>
        <p:grpSpPr bwMode="auto">
          <a:xfrm>
            <a:off x="1524001" y="6518271"/>
            <a:ext cx="1005747" cy="342328"/>
            <a:chOff x="884" y="3929"/>
            <a:chExt cx="686" cy="263"/>
          </a:xfrm>
        </p:grpSpPr>
        <p:pic>
          <p:nvPicPr>
            <p:cNvPr id="7174" name="Picture 6" descr="CLIO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 y="3929"/>
              <a:ext cx="162" cy="210"/>
            </a:xfrm>
            <a:prstGeom prst="rect">
              <a:avLst/>
            </a:prstGeom>
            <a:noFill/>
            <a:extLst>
              <a:ext uri="{909E8E84-426E-40DD-AFC4-6F175D3DCCD1}">
                <a14:hiddenFill xmlns:a14="http://schemas.microsoft.com/office/drawing/2010/main">
                  <a:solidFill>
                    <a:srgbClr val="FFFFFF"/>
                  </a:solidFill>
                </a14:hiddenFill>
              </a:ext>
            </a:extLst>
          </p:spPr>
        </p:pic>
        <p:sp>
          <p:nvSpPr>
            <p:cNvPr id="7175" name="Rectangle 7"/>
            <p:cNvSpPr>
              <a:spLocks noChangeArrowheads="1"/>
            </p:cNvSpPr>
            <p:nvPr/>
          </p:nvSpPr>
          <p:spPr bwMode="auto">
            <a:xfrm>
              <a:off x="1020" y="3988"/>
              <a:ext cx="550"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0010" tIns="40005" rIns="80010" bIns="40005" anchor="ctr">
              <a:spAutoFit/>
            </a:bodyPr>
            <a:lstStyle>
              <a:lvl1pPr defTabSz="800100">
                <a:defRPr>
                  <a:solidFill>
                    <a:schemeClr val="tx1"/>
                  </a:solidFill>
                  <a:latin typeface="Arial" charset="0"/>
                </a:defRPr>
              </a:lvl1pPr>
              <a:lvl2pPr marL="400050" defTabSz="800100">
                <a:defRPr>
                  <a:solidFill>
                    <a:schemeClr val="tx1"/>
                  </a:solidFill>
                  <a:latin typeface="Arial" charset="0"/>
                </a:defRPr>
              </a:lvl2pPr>
              <a:lvl3pPr marL="800100" defTabSz="800100">
                <a:defRPr>
                  <a:solidFill>
                    <a:schemeClr val="tx1"/>
                  </a:solidFill>
                  <a:latin typeface="Arial" charset="0"/>
                </a:defRPr>
              </a:lvl3pPr>
              <a:lvl4pPr marL="1200150" defTabSz="800100">
                <a:defRPr>
                  <a:solidFill>
                    <a:schemeClr val="tx1"/>
                  </a:solidFill>
                  <a:latin typeface="Arial" charset="0"/>
                </a:defRPr>
              </a:lvl4pPr>
              <a:lvl5pPr marL="1600200" defTabSz="800100">
                <a:defRPr>
                  <a:solidFill>
                    <a:schemeClr val="tx1"/>
                  </a:solidFill>
                  <a:latin typeface="Arial" charset="0"/>
                </a:defRPr>
              </a:lvl5pPr>
              <a:lvl6pPr marL="2057400" defTabSz="800100" fontAlgn="base">
                <a:spcBef>
                  <a:spcPct val="0"/>
                </a:spcBef>
                <a:spcAft>
                  <a:spcPct val="0"/>
                </a:spcAft>
                <a:defRPr>
                  <a:solidFill>
                    <a:schemeClr val="tx1"/>
                  </a:solidFill>
                  <a:latin typeface="Arial" charset="0"/>
                </a:defRPr>
              </a:lvl6pPr>
              <a:lvl7pPr marL="2514600" defTabSz="800100" fontAlgn="base">
                <a:spcBef>
                  <a:spcPct val="0"/>
                </a:spcBef>
                <a:spcAft>
                  <a:spcPct val="0"/>
                </a:spcAft>
                <a:defRPr>
                  <a:solidFill>
                    <a:schemeClr val="tx1"/>
                  </a:solidFill>
                  <a:latin typeface="Arial" charset="0"/>
                </a:defRPr>
              </a:lvl7pPr>
              <a:lvl8pPr marL="2971800" defTabSz="800100" fontAlgn="base">
                <a:spcBef>
                  <a:spcPct val="0"/>
                </a:spcBef>
                <a:spcAft>
                  <a:spcPct val="0"/>
                </a:spcAft>
                <a:defRPr>
                  <a:solidFill>
                    <a:schemeClr val="tx1"/>
                  </a:solidFill>
                  <a:latin typeface="Arial" charset="0"/>
                </a:defRPr>
              </a:lvl8pPr>
              <a:lvl9pPr marL="3429000" defTabSz="800100" fontAlgn="base">
                <a:spcBef>
                  <a:spcPct val="0"/>
                </a:spcBef>
                <a:spcAft>
                  <a:spcPct val="0"/>
                </a:spcAft>
                <a:defRPr>
                  <a:solidFill>
                    <a:schemeClr val="tx1"/>
                  </a:solidFill>
                  <a:latin typeface="Arial" charset="0"/>
                </a:defRPr>
              </a:lvl9pPr>
            </a:lstStyle>
            <a:p>
              <a:r>
                <a:rPr lang="it-IT" altLang="it-IT" sz="1200" b="1">
                  <a:solidFill>
                    <a:srgbClr val="0000FF"/>
                  </a:solidFill>
                  <a:effectLst>
                    <a:outerShdw blurRad="38100" dist="38100" dir="2700000" algn="tl">
                      <a:srgbClr val="C0C0C0"/>
                    </a:outerShdw>
                  </a:effectLst>
                  <a:latin typeface="Verdana" charset="0"/>
                </a:rPr>
                <a:t>Clio ‘92</a:t>
              </a:r>
            </a:p>
          </p:txBody>
        </p:sp>
      </p:grpSp>
      <p:sp>
        <p:nvSpPr>
          <p:cNvPr id="7176" name="AutoShape 8"/>
          <p:cNvSpPr>
            <a:spLocks noChangeArrowheads="1"/>
          </p:cNvSpPr>
          <p:nvPr/>
        </p:nvSpPr>
        <p:spPr bwMode="auto">
          <a:xfrm>
            <a:off x="5448301" y="836613"/>
            <a:ext cx="792163" cy="792162"/>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7177" name="AutoShape 9"/>
          <p:cNvSpPr>
            <a:spLocks noChangeArrowheads="1"/>
          </p:cNvSpPr>
          <p:nvPr/>
        </p:nvSpPr>
        <p:spPr bwMode="auto">
          <a:xfrm>
            <a:off x="5448300" y="2636839"/>
            <a:ext cx="865188" cy="720725"/>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Tree>
    <p:extLst>
      <p:ext uri="{BB962C8B-B14F-4D97-AF65-F5344CB8AC3E}">
        <p14:creationId xmlns:p14="http://schemas.microsoft.com/office/powerpoint/2010/main" val="5985621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098675" y="304801"/>
            <a:ext cx="8001000" cy="747713"/>
          </a:xfrm>
          <a:ln>
            <a:solidFill>
              <a:srgbClr val="FF0000"/>
            </a:solidFill>
            <a:miter lim="800000"/>
            <a:headEnd/>
            <a:tailEnd/>
          </a:ln>
        </p:spPr>
        <p:txBody>
          <a:bodyPr/>
          <a:lstStyle/>
          <a:p>
            <a:pPr algn="ctr"/>
            <a:r>
              <a:rPr lang="it-IT" altLang="it-IT" sz="2400"/>
              <a:t>Tipologia dei testi: descrittivi, narrativi argomentativi </a:t>
            </a:r>
          </a:p>
        </p:txBody>
      </p:sp>
      <p:sp>
        <p:nvSpPr>
          <p:cNvPr id="31747" name="Rectangle 3"/>
          <p:cNvSpPr>
            <a:spLocks noGrp="1" noChangeArrowheads="1"/>
          </p:cNvSpPr>
          <p:nvPr>
            <p:ph type="body" idx="1"/>
          </p:nvPr>
        </p:nvSpPr>
        <p:spPr>
          <a:xfrm>
            <a:off x="2135188" y="1700213"/>
            <a:ext cx="7929562" cy="4843462"/>
          </a:xfrm>
        </p:spPr>
        <p:txBody>
          <a:bodyPr/>
          <a:lstStyle/>
          <a:p>
            <a:pPr>
              <a:lnSpc>
                <a:spcPct val="80000"/>
              </a:lnSpc>
            </a:pPr>
            <a:endParaRPr lang="it-IT" altLang="it-IT" sz="2600">
              <a:solidFill>
                <a:srgbClr val="FF0000"/>
              </a:solidFill>
            </a:endParaRPr>
          </a:p>
          <a:p>
            <a:pPr>
              <a:lnSpc>
                <a:spcPct val="80000"/>
              </a:lnSpc>
            </a:pPr>
            <a:r>
              <a:rPr lang="it-IT" altLang="it-IT" sz="2600">
                <a:solidFill>
                  <a:srgbClr val="FF0000"/>
                </a:solidFill>
              </a:rPr>
              <a:t>Didattica dei quadri di civiltà</a:t>
            </a:r>
            <a:r>
              <a:rPr lang="it-IT" altLang="it-IT" sz="2600"/>
              <a:t> privilegia  testi descrittivi in quanto presenta stati di cose </a:t>
            </a:r>
          </a:p>
          <a:p>
            <a:pPr>
              <a:lnSpc>
                <a:spcPct val="80000"/>
              </a:lnSpc>
            </a:pPr>
            <a:r>
              <a:rPr lang="it-IT" altLang="it-IT" sz="2600">
                <a:solidFill>
                  <a:srgbClr val="FF0000"/>
                </a:solidFill>
              </a:rPr>
              <a:t>Didattica dei copioni</a:t>
            </a:r>
            <a:r>
              <a:rPr lang="it-IT" altLang="it-IT" sz="2600"/>
              <a:t> si avvale di testi descrittivi e narrativi esperienziali	</a:t>
            </a:r>
          </a:p>
          <a:p>
            <a:pPr>
              <a:lnSpc>
                <a:spcPct val="80000"/>
              </a:lnSpc>
            </a:pPr>
            <a:r>
              <a:rPr lang="it-IT" altLang="it-IT" sz="2600">
                <a:solidFill>
                  <a:srgbClr val="FF0000"/>
                </a:solidFill>
              </a:rPr>
              <a:t>Didattica dei processi di trasformazione</a:t>
            </a:r>
            <a:r>
              <a:rPr lang="it-IT" altLang="it-IT" sz="2600"/>
              <a:t> si basa su testi descrittivi nella fase iniziale  e finale e di testi narrativi nella ricostruzione del processo </a:t>
            </a:r>
          </a:p>
          <a:p>
            <a:pPr>
              <a:lnSpc>
                <a:spcPct val="80000"/>
              </a:lnSpc>
            </a:pPr>
            <a:r>
              <a:rPr lang="it-IT" altLang="it-IT" sz="2600">
                <a:solidFill>
                  <a:srgbClr val="FF0000"/>
                </a:solidFill>
              </a:rPr>
              <a:t>La storia per problemi</a:t>
            </a:r>
            <a:r>
              <a:rPr lang="it-IT" altLang="it-IT" sz="2600"/>
              <a:t> privilegia testi argomentativi</a:t>
            </a:r>
          </a:p>
          <a:p>
            <a:pPr marL="1958975" lvl="4">
              <a:lnSpc>
                <a:spcPct val="80000"/>
              </a:lnSpc>
              <a:buNone/>
            </a:pPr>
            <a:endParaRPr lang="it-IT" altLang="it-IT" sz="2800">
              <a:solidFill>
                <a:srgbClr val="FF0000"/>
              </a:solidFill>
            </a:endParaRPr>
          </a:p>
        </p:txBody>
      </p:sp>
    </p:spTree>
    <p:extLst>
      <p:ext uri="{BB962C8B-B14F-4D97-AF65-F5344CB8AC3E}">
        <p14:creationId xmlns:p14="http://schemas.microsoft.com/office/powerpoint/2010/main" val="12210222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it-IT" altLang="it-IT" sz="3400"/>
              <a:t>Indicazioni nazionali competenze</a:t>
            </a:r>
            <a:br>
              <a:rPr lang="it-IT" altLang="it-IT" sz="3400"/>
            </a:br>
            <a:endParaRPr lang="it-IT" altLang="it-IT" sz="3400"/>
          </a:p>
        </p:txBody>
      </p:sp>
      <p:sp>
        <p:nvSpPr>
          <p:cNvPr id="32771" name="Rectangle 3"/>
          <p:cNvSpPr>
            <a:spLocks noGrp="1" noChangeArrowheads="1"/>
          </p:cNvSpPr>
          <p:nvPr>
            <p:ph type="body" idx="1"/>
          </p:nvPr>
        </p:nvSpPr>
        <p:spPr>
          <a:ln>
            <a:solidFill>
              <a:srgbClr val="FF0000"/>
            </a:solidFill>
            <a:miter lim="800000"/>
            <a:headEnd/>
            <a:tailEnd/>
          </a:ln>
        </p:spPr>
        <p:txBody>
          <a:bodyPr/>
          <a:lstStyle/>
          <a:p>
            <a:r>
              <a:rPr lang="it-IT" altLang="it-IT" sz="2400"/>
              <a:t>Nella premessa all’area storico-geografica  viene ribadito che «Il processo di insegnamento/apprendimento è concepito come coinvolgente, spinge l’alunno a interrogarsi, è basato su questioni inerenti l’attualità e su conoscenze significative</a:t>
            </a:r>
            <a:r>
              <a:rPr lang="it-IT" altLang="it-IT" sz="2400">
                <a:ea typeface="Arial" charset="0"/>
                <a:cs typeface="Arial" charset="0"/>
              </a:rPr>
              <a:t>».</a:t>
            </a:r>
          </a:p>
          <a:p>
            <a:r>
              <a:rPr lang="it-IT" altLang="it-IT" sz="2400"/>
              <a:t>Tra gli obiettivi indicati nelle Indicazioni per il curricolo  sia per le primarie che per le secondarie, troviamo la </a:t>
            </a:r>
            <a:r>
              <a:rPr lang="it-IT" altLang="it-IT" sz="2400" b="1"/>
              <a:t>comprensione e produzione di testi</a:t>
            </a:r>
            <a:r>
              <a:rPr lang="it-IT" altLang="it-IT" sz="2400"/>
              <a:t> </a:t>
            </a:r>
          </a:p>
          <a:p>
            <a:pPr>
              <a:buFont typeface="Wingdings" charset="2"/>
              <a:buNone/>
            </a:pPr>
            <a:endParaRPr lang="it-IT" altLang="it-IT" sz="2600"/>
          </a:p>
        </p:txBody>
      </p:sp>
    </p:spTree>
    <p:extLst>
      <p:ext uri="{BB962C8B-B14F-4D97-AF65-F5344CB8AC3E}">
        <p14:creationId xmlns:p14="http://schemas.microsoft.com/office/powerpoint/2010/main" val="3673258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
          <p:cNvGrpSpPr>
            <a:grpSpLocks noChangeAspect="1"/>
          </p:cNvGrpSpPr>
          <p:nvPr/>
        </p:nvGrpSpPr>
        <p:grpSpPr bwMode="auto">
          <a:xfrm>
            <a:off x="1847850" y="1628776"/>
            <a:ext cx="8496300" cy="4475163"/>
            <a:chOff x="1134" y="1272"/>
            <a:chExt cx="2662" cy="720"/>
          </a:xfrm>
        </p:grpSpPr>
        <p:sp>
          <p:nvSpPr>
            <p:cNvPr id="33795" name="AutoShape 3"/>
            <p:cNvSpPr>
              <a:spLocks noChangeAspect="1" noChangeArrowheads="1" noTextEdit="1"/>
            </p:cNvSpPr>
            <p:nvPr/>
          </p:nvSpPr>
          <p:spPr bwMode="auto">
            <a:xfrm>
              <a:off x="1134" y="1272"/>
              <a:ext cx="2662"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cxnSp>
          <p:nvCxnSpPr>
            <p:cNvPr id="33796" name="_s33796"/>
            <p:cNvCxnSpPr>
              <a:cxnSpLocks noChangeShapeType="1"/>
              <a:stCxn id="33802" idx="0"/>
              <a:endCxn id="33799" idx="2"/>
            </p:cNvCxnSpPr>
            <p:nvPr/>
          </p:nvCxnSpPr>
          <p:spPr bwMode="auto">
            <a:xfrm rot="5400000" flipH="1">
              <a:off x="2843" y="1182"/>
              <a:ext cx="144" cy="899"/>
            </a:xfrm>
            <a:prstGeom prst="bentConnector3">
              <a:avLst>
                <a:gd name="adj1" fmla="val 13898"/>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3797" name="_s33797"/>
            <p:cNvCxnSpPr>
              <a:cxnSpLocks noChangeShapeType="1"/>
              <a:stCxn id="33801" idx="0"/>
              <a:endCxn id="33799" idx="2"/>
            </p:cNvCxnSpPr>
            <p:nvPr/>
          </p:nvCxnSpPr>
          <p:spPr bwMode="auto">
            <a:xfrm rot="16200000">
              <a:off x="2394" y="1631"/>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33798" name="_s33798"/>
            <p:cNvCxnSpPr>
              <a:cxnSpLocks noChangeShapeType="1"/>
              <a:stCxn id="33800" idx="0"/>
              <a:endCxn id="33799" idx="2"/>
            </p:cNvCxnSpPr>
            <p:nvPr/>
          </p:nvCxnSpPr>
          <p:spPr bwMode="auto">
            <a:xfrm rot="16200000">
              <a:off x="1944" y="1182"/>
              <a:ext cx="144" cy="899"/>
            </a:xfrm>
            <a:prstGeom prst="bentConnector3">
              <a:avLst>
                <a:gd name="adj1" fmla="val 13898"/>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33799" name="_s33799"/>
            <p:cNvSpPr>
              <a:spLocks noChangeArrowheads="1"/>
            </p:cNvSpPr>
            <p:nvPr/>
          </p:nvSpPr>
          <p:spPr bwMode="auto">
            <a:xfrm>
              <a:off x="2033" y="1272"/>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it-IT" altLang="it-IT" sz="1600" b="1"/>
                <a:t>Difficoltà </a:t>
              </a:r>
            </a:p>
            <a:p>
              <a:pPr algn="ctr"/>
              <a:r>
                <a:rPr lang="it-IT" altLang="it-IT" sz="1600" b="1"/>
                <a:t>di comprensione </a:t>
              </a:r>
            </a:p>
            <a:p>
              <a:pPr algn="ctr"/>
              <a:r>
                <a:rPr lang="it-IT" altLang="it-IT" sz="1600" b="1"/>
                <a:t>del testo</a:t>
              </a:r>
            </a:p>
            <a:p>
              <a:pPr algn="ctr"/>
              <a:r>
                <a:rPr lang="it-IT" altLang="it-IT" sz="1600" b="1"/>
                <a:t>storico</a:t>
              </a:r>
            </a:p>
          </p:txBody>
        </p:sp>
        <p:sp>
          <p:nvSpPr>
            <p:cNvPr id="33800" name="_s33800"/>
            <p:cNvSpPr>
              <a:spLocks noChangeArrowheads="1"/>
            </p:cNvSpPr>
            <p:nvPr/>
          </p:nvSpPr>
          <p:spPr bwMode="auto">
            <a:xfrm>
              <a:off x="1134" y="1704"/>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r>
                <a:rPr lang="it-IT" altLang="it-IT" sz="1500" b="1"/>
                <a:t>Struttura complessa: </a:t>
              </a:r>
            </a:p>
            <a:p>
              <a:r>
                <a:rPr lang="it-IT" altLang="it-IT" sz="1500" b="1"/>
                <a:t>difficile </a:t>
              </a:r>
            </a:p>
            <a:p>
              <a:r>
                <a:rPr lang="it-IT" altLang="it-IT" sz="1500" b="1"/>
                <a:t>organizzazione </a:t>
              </a:r>
            </a:p>
            <a:p>
              <a:r>
                <a:rPr lang="it-IT" altLang="it-IT" sz="1500" b="1"/>
                <a:t>temporale e spaziale </a:t>
              </a:r>
            </a:p>
            <a:p>
              <a:r>
                <a:rPr lang="it-IT" altLang="it-IT" sz="1500" b="1">
                  <a:latin typeface="Tahoma" charset="0"/>
                </a:rPr>
                <a:t>Struttura linguistica difficile: </a:t>
              </a:r>
            </a:p>
            <a:p>
              <a:r>
                <a:rPr lang="it-IT" altLang="it-IT" sz="1500" b="1">
                  <a:latin typeface="Tahoma" charset="0"/>
                </a:rPr>
                <a:t>abbondanza di concetti  </a:t>
              </a:r>
            </a:p>
            <a:p>
              <a:r>
                <a:rPr lang="it-IT" altLang="it-IT" sz="1500" b="1">
                  <a:latin typeface="Tahoma" charset="0"/>
                </a:rPr>
                <a:t>non costruiti, </a:t>
              </a:r>
              <a:r>
                <a:rPr lang="it-IT" altLang="it-IT" sz="1500" b="1"/>
                <a:t>metafore</a:t>
              </a:r>
              <a:r>
                <a:rPr lang="it-IT" altLang="it-IT" sz="1500" b="1">
                  <a:latin typeface="Arial" charset="0"/>
                </a:rPr>
                <a:t>, </a:t>
              </a:r>
              <a:endParaRPr lang="it-IT" altLang="it-IT" sz="1500" b="1">
                <a:latin typeface="Tahoma" charset="0"/>
              </a:endParaRPr>
            </a:p>
            <a:p>
              <a:r>
                <a:rPr lang="it-IT" altLang="it-IT" sz="1500" b="1">
                  <a:latin typeface="Tahoma" charset="0"/>
                </a:rPr>
                <a:t>generalizzazioni</a:t>
              </a:r>
              <a:r>
                <a:rPr lang="it-IT" altLang="it-IT" sz="1500">
                  <a:latin typeface="Tahoma" charset="0"/>
                </a:rPr>
                <a:t> </a:t>
              </a:r>
            </a:p>
          </p:txBody>
        </p:sp>
        <p:sp>
          <p:nvSpPr>
            <p:cNvPr id="33801" name="_s33801"/>
            <p:cNvSpPr>
              <a:spLocks noChangeArrowheads="1"/>
            </p:cNvSpPr>
            <p:nvPr/>
          </p:nvSpPr>
          <p:spPr bwMode="auto">
            <a:xfrm>
              <a:off x="2033" y="1704"/>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it-IT" altLang="it-IT" sz="1500" b="1"/>
                <a:t>Scarsità</a:t>
              </a:r>
            </a:p>
            <a:p>
              <a:pPr algn="ctr"/>
              <a:r>
                <a:rPr lang="it-IT" altLang="it-IT" sz="1500" b="1"/>
                <a:t> di conoscenze </a:t>
              </a:r>
            </a:p>
            <a:p>
              <a:pPr algn="ctr"/>
              <a:r>
                <a:rPr lang="it-IT" altLang="it-IT" sz="1500" b="1"/>
                <a:t>pregresse degli allievi </a:t>
              </a:r>
            </a:p>
          </p:txBody>
        </p:sp>
        <p:sp>
          <p:nvSpPr>
            <p:cNvPr id="33802" name="_s33802"/>
            <p:cNvSpPr>
              <a:spLocks noChangeArrowheads="1"/>
            </p:cNvSpPr>
            <p:nvPr/>
          </p:nvSpPr>
          <p:spPr bwMode="auto">
            <a:xfrm>
              <a:off x="2932" y="1704"/>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it-IT" altLang="it-IT" sz="1500" b="1"/>
                <a:t>Le conoscenze sono</a:t>
              </a:r>
            </a:p>
            <a:p>
              <a:pPr algn="ctr"/>
              <a:r>
                <a:rPr lang="it-IT" altLang="it-IT" sz="1500" b="1"/>
                <a:t>Poco significative </a:t>
              </a:r>
            </a:p>
            <a:p>
              <a:pPr algn="ctr"/>
              <a:r>
                <a:rPr lang="it-IT" altLang="it-IT" sz="1500" b="1"/>
                <a:t>poco sensate</a:t>
              </a:r>
            </a:p>
            <a:p>
              <a:pPr algn="ctr"/>
              <a:r>
                <a:rPr lang="it-IT" altLang="it-IT" sz="1500" b="1"/>
                <a:t>  senza un rapporto </a:t>
              </a:r>
            </a:p>
            <a:p>
              <a:pPr algn="ctr"/>
              <a:r>
                <a:rPr lang="it-IT" altLang="it-IT" sz="1500" b="1"/>
                <a:t>forte tra loro </a:t>
              </a:r>
            </a:p>
            <a:p>
              <a:pPr algn="ctr"/>
              <a:r>
                <a:rPr lang="it-IT" altLang="it-IT" sz="1500" b="1"/>
                <a:t>e con il presente </a:t>
              </a:r>
            </a:p>
          </p:txBody>
        </p:sp>
      </p:grpSp>
      <p:sp>
        <p:nvSpPr>
          <p:cNvPr id="33803" name="Text Box 11"/>
          <p:cNvSpPr txBox="1">
            <a:spLocks noChangeArrowheads="1"/>
          </p:cNvSpPr>
          <p:nvPr/>
        </p:nvSpPr>
        <p:spPr bwMode="auto">
          <a:xfrm>
            <a:off x="2063750" y="404813"/>
            <a:ext cx="8280400" cy="1016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it-IT" altLang="it-IT" sz="2000">
                <a:latin typeface="Arial" charset="0"/>
              </a:rPr>
              <a:t>La difficoltà ad apprendere la storia non dipende generalmente dalle capacità cognitive dell’allievo, ma dalla complessità del testo storico/manualistico</a:t>
            </a:r>
          </a:p>
        </p:txBody>
      </p:sp>
    </p:spTree>
    <p:extLst>
      <p:ext uri="{BB962C8B-B14F-4D97-AF65-F5344CB8AC3E}">
        <p14:creationId xmlns:p14="http://schemas.microsoft.com/office/powerpoint/2010/main" val="3268176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Italia un mosaico di popol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1187450"/>
            <a:ext cx="6911975" cy="5670550"/>
          </a:xfrm>
          <a:prstGeom prst="rect">
            <a:avLst/>
          </a:prstGeom>
          <a:noFill/>
          <a:extLst>
            <a:ext uri="{909E8E84-426E-40DD-AFC4-6F175D3DCCD1}">
              <a14:hiddenFill xmlns:a14="http://schemas.microsoft.com/office/drawing/2010/main">
                <a:solidFill>
                  <a:srgbClr val="FFFFFF"/>
                </a:solidFill>
              </a14:hiddenFill>
            </a:ext>
          </a:extLst>
        </p:spPr>
      </p:pic>
      <p:sp>
        <p:nvSpPr>
          <p:cNvPr id="45059" name="Text Box 3"/>
          <p:cNvSpPr txBox="1">
            <a:spLocks noChangeArrowheads="1"/>
          </p:cNvSpPr>
          <p:nvPr/>
        </p:nvSpPr>
        <p:spPr bwMode="auto">
          <a:xfrm>
            <a:off x="1774826" y="260351"/>
            <a:ext cx="8353425"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it-IT" altLang="it-IT" sz="2400"/>
              <a:t>Esempio Analisi della struttura storiografica</a:t>
            </a:r>
          </a:p>
        </p:txBody>
      </p:sp>
      <p:sp>
        <p:nvSpPr>
          <p:cNvPr id="45060" name="Text Box 4"/>
          <p:cNvSpPr txBox="1">
            <a:spLocks noChangeArrowheads="1"/>
          </p:cNvSpPr>
          <p:nvPr/>
        </p:nvSpPr>
        <p:spPr bwMode="auto">
          <a:xfrm>
            <a:off x="8616950" y="1087438"/>
            <a:ext cx="2051050" cy="57705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it-IT" altLang="it-IT" sz="1600"/>
              <a:t>Organizzatori temporali: </a:t>
            </a:r>
          </a:p>
          <a:p>
            <a:pPr>
              <a:spcBef>
                <a:spcPct val="50000"/>
              </a:spcBef>
            </a:pPr>
            <a:endParaRPr lang="it-IT" altLang="it-IT" sz="1600"/>
          </a:p>
          <a:p>
            <a:pPr>
              <a:spcBef>
                <a:spcPct val="50000"/>
              </a:spcBef>
            </a:pPr>
            <a:r>
              <a:rPr lang="it-IT" altLang="it-IT" sz="1600"/>
              <a:t>Organizzatori spaziali</a:t>
            </a:r>
          </a:p>
          <a:p>
            <a:pPr>
              <a:spcBef>
                <a:spcPct val="50000"/>
              </a:spcBef>
            </a:pPr>
            <a:endParaRPr lang="it-IT" altLang="it-IT" sz="1600"/>
          </a:p>
          <a:p>
            <a:pPr>
              <a:spcBef>
                <a:spcPct val="50000"/>
              </a:spcBef>
            </a:pPr>
            <a:r>
              <a:rPr lang="it-IT" altLang="it-IT" sz="1600"/>
              <a:t>Informazioni dirette/semplici</a:t>
            </a:r>
          </a:p>
          <a:p>
            <a:pPr>
              <a:spcBef>
                <a:spcPct val="50000"/>
              </a:spcBef>
            </a:pPr>
            <a:endParaRPr lang="it-IT" altLang="it-IT" sz="1600"/>
          </a:p>
          <a:p>
            <a:pPr>
              <a:spcBef>
                <a:spcPct val="50000"/>
              </a:spcBef>
            </a:pPr>
            <a:r>
              <a:rPr lang="it-IT" altLang="it-IT" sz="1600"/>
              <a:t>Concetti</a:t>
            </a:r>
          </a:p>
          <a:p>
            <a:pPr>
              <a:spcBef>
                <a:spcPct val="50000"/>
              </a:spcBef>
            </a:pPr>
            <a:endParaRPr lang="it-IT" altLang="it-IT" sz="1600"/>
          </a:p>
          <a:p>
            <a:pPr>
              <a:spcBef>
                <a:spcPct val="50000"/>
              </a:spcBef>
            </a:pPr>
            <a:r>
              <a:rPr lang="it-IT" altLang="it-IT" sz="1600"/>
              <a:t>Relazioni tra le informazioni </a:t>
            </a:r>
          </a:p>
          <a:p>
            <a:pPr>
              <a:spcBef>
                <a:spcPct val="50000"/>
              </a:spcBef>
            </a:pPr>
            <a:endParaRPr lang="it-IT" altLang="it-IT" sz="1600"/>
          </a:p>
          <a:p>
            <a:pPr>
              <a:spcBef>
                <a:spcPct val="50000"/>
              </a:spcBef>
            </a:pPr>
            <a:r>
              <a:rPr lang="it-IT" altLang="it-IT" sz="1600"/>
              <a:t>Generalizzazioni </a:t>
            </a:r>
          </a:p>
          <a:p>
            <a:pPr>
              <a:spcBef>
                <a:spcPct val="50000"/>
              </a:spcBef>
            </a:pPr>
            <a:endParaRPr lang="it-IT" altLang="it-IT" sz="1600"/>
          </a:p>
          <a:p>
            <a:pPr>
              <a:spcBef>
                <a:spcPct val="50000"/>
              </a:spcBef>
            </a:pPr>
            <a:r>
              <a:rPr lang="it-IT" altLang="it-IT" sz="1600"/>
              <a:t>Valutazioni</a:t>
            </a:r>
            <a:r>
              <a:rPr lang="it-IT" altLang="it-IT"/>
              <a:t>  </a:t>
            </a:r>
          </a:p>
        </p:txBody>
      </p:sp>
    </p:spTree>
    <p:extLst>
      <p:ext uri="{BB962C8B-B14F-4D97-AF65-F5344CB8AC3E}">
        <p14:creationId xmlns:p14="http://schemas.microsoft.com/office/powerpoint/2010/main" val="17091128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iviltà italiche II e I millenn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
            <a:ext cx="8424862" cy="4830763"/>
          </a:xfrm>
          <a:prstGeom prst="rect">
            <a:avLst/>
          </a:prstGeom>
          <a:noFill/>
          <a:extLst>
            <a:ext uri="{909E8E84-426E-40DD-AFC4-6F175D3DCCD1}">
              <a14:hiddenFill xmlns:a14="http://schemas.microsoft.com/office/drawing/2010/main">
                <a:solidFill>
                  <a:srgbClr val="FFFFFF"/>
                </a:solidFill>
              </a14:hiddenFill>
            </a:ext>
          </a:extLst>
        </p:spPr>
      </p:pic>
      <p:sp>
        <p:nvSpPr>
          <p:cNvPr id="46083" name="Text Box 3"/>
          <p:cNvSpPr txBox="1">
            <a:spLocks noChangeArrowheads="1"/>
          </p:cNvSpPr>
          <p:nvPr/>
        </p:nvSpPr>
        <p:spPr bwMode="auto">
          <a:xfrm>
            <a:off x="2135188" y="4724401"/>
            <a:ext cx="7993062" cy="20240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it-IT" altLang="it-IT"/>
              <a:t>Organizzatori temporali:               Organizzatori spaziali</a:t>
            </a:r>
          </a:p>
          <a:p>
            <a:endParaRPr lang="it-IT" altLang="it-IT"/>
          </a:p>
          <a:p>
            <a:r>
              <a:rPr lang="it-IT" altLang="it-IT"/>
              <a:t>Informazioni dirette/semplici         Concetti</a:t>
            </a:r>
          </a:p>
          <a:p>
            <a:endParaRPr lang="it-IT" altLang="it-IT"/>
          </a:p>
          <a:p>
            <a:r>
              <a:rPr lang="it-IT" altLang="it-IT"/>
              <a:t>Relazioni tra le informazioni          Generalizzazioni </a:t>
            </a:r>
          </a:p>
          <a:p>
            <a:endParaRPr lang="it-IT" altLang="it-IT"/>
          </a:p>
          <a:p>
            <a:r>
              <a:rPr lang="it-IT" altLang="it-IT"/>
              <a:t>Valutazioni</a:t>
            </a:r>
          </a:p>
        </p:txBody>
      </p:sp>
    </p:spTree>
    <p:extLst>
      <p:ext uri="{BB962C8B-B14F-4D97-AF65-F5344CB8AC3E}">
        <p14:creationId xmlns:p14="http://schemas.microsoft.com/office/powerpoint/2010/main" val="31760094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1750</Words>
  <Application>Microsoft Macintosh PowerPoint</Application>
  <PresentationFormat>Widescreen</PresentationFormat>
  <Paragraphs>207</Paragraphs>
  <Slides>30</Slides>
  <Notes>1</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30</vt:i4>
      </vt:variant>
    </vt:vector>
  </HeadingPairs>
  <TitlesOfParts>
    <vt:vector size="41" baseType="lpstr">
      <vt:lpstr>Calibri</vt:lpstr>
      <vt:lpstr>Calibri Light</vt:lpstr>
      <vt:lpstr>Arial</vt:lpstr>
      <vt:lpstr>Comic Sans MS</vt:lpstr>
      <vt:lpstr>Symbol</vt:lpstr>
      <vt:lpstr>Tahoma</vt:lpstr>
      <vt:lpstr>Times New Roman</vt:lpstr>
      <vt:lpstr>Trebuchet MS</vt:lpstr>
      <vt:lpstr>Verdana</vt:lpstr>
      <vt:lpstr>Wingdings</vt:lpstr>
      <vt:lpstr>Tema di Office</vt:lpstr>
      <vt:lpstr>La continuità nel curricolo</vt:lpstr>
      <vt:lpstr>Elementi di continuità nel curricolo</vt:lpstr>
      <vt:lpstr>Cosa è la storia </vt:lpstr>
      <vt:lpstr>La storia è testo</vt:lpstr>
      <vt:lpstr>Tipologia dei testi: descrittivi, narrativi argomentativi </vt:lpstr>
      <vt:lpstr>Indicazioni nazionali competenze </vt:lpstr>
      <vt:lpstr>Presentazione di PowerPoint</vt:lpstr>
      <vt:lpstr>Presentazione di PowerPoint</vt:lpstr>
      <vt:lpstr>Presentazione di PowerPoint</vt:lpstr>
      <vt:lpstr> e. La struttura storiografica del testo</vt:lpstr>
      <vt:lpstr>Cosa significa  comprendere i  testi storici </vt:lpstr>
      <vt:lpstr>Cosa significa produrre testi storici   </vt:lpstr>
      <vt:lpstr>  </vt:lpstr>
      <vt:lpstr>a. Il lettore e le preconoscenze</vt:lpstr>
      <vt:lpstr>b. La motivazione alla conoscenza</vt:lpstr>
      <vt:lpstr>d) Saperi significativi e sistemi di conoscenze </vt:lpstr>
      <vt:lpstr>Quali proposte per facilitare l’apprendimento della storia? </vt:lpstr>
      <vt:lpstr>Proposte didattiche facilitanti </vt:lpstr>
      <vt:lpstr>Proposte didattiche facilitanti</vt:lpstr>
      <vt:lpstr>Come costruire  conoscenze significative per i nostri allievi?</vt:lpstr>
      <vt:lpstr> Facilitare la comprensione di testi diversi (scritto, iconico, cartografico) per costruire una conoscenza  significativa un esempio </vt:lpstr>
      <vt:lpstr>Unità di apprendimento  </vt:lpstr>
      <vt:lpstr>Presentazione di PowerPoint</vt:lpstr>
      <vt:lpstr>L’immagine presenta un gruppo di uomini S. Sapiens vissuti in Europa   40.000- 12.000 anni fa, sono detti uomini di Cro –Magnon  dal nome della località in cui sono stati trovati i loro resti fossili </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continuità nel curricolo</dc:title>
  <dc:creator>Utente di Microsoft Office</dc:creator>
  <cp:lastModifiedBy>Utente di Microsoft Office</cp:lastModifiedBy>
  <cp:revision>1</cp:revision>
  <dcterms:created xsi:type="dcterms:W3CDTF">2019-02-14T17:50:06Z</dcterms:created>
  <dcterms:modified xsi:type="dcterms:W3CDTF">2019-02-14T17:56:26Z</dcterms:modified>
</cp:coreProperties>
</file>